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3" r:id="rId11"/>
    <p:sldId id="266" r:id="rId12"/>
    <p:sldId id="296" r:id="rId13"/>
    <p:sldId id="267" r:id="rId14"/>
    <p:sldId id="268" r:id="rId15"/>
    <p:sldId id="297" r:id="rId16"/>
    <p:sldId id="269" r:id="rId17"/>
    <p:sldId id="270" r:id="rId18"/>
    <p:sldId id="286" r:id="rId19"/>
    <p:sldId id="271" r:id="rId20"/>
    <p:sldId id="272" r:id="rId21"/>
    <p:sldId id="273" r:id="rId22"/>
    <p:sldId id="274" r:id="rId23"/>
    <p:sldId id="295" r:id="rId24"/>
    <p:sldId id="275" r:id="rId25"/>
    <p:sldId id="276" r:id="rId26"/>
    <p:sldId id="277" r:id="rId27"/>
    <p:sldId id="288" r:id="rId28"/>
    <p:sldId id="289" r:id="rId29"/>
    <p:sldId id="287" r:id="rId30"/>
    <p:sldId id="290" r:id="rId31"/>
    <p:sldId id="282" r:id="rId32"/>
    <p:sldId id="291" r:id="rId33"/>
    <p:sldId id="292" r:id="rId34"/>
    <p:sldId id="283" r:id="rId35"/>
    <p:sldId id="284" r:id="rId36"/>
    <p:sldId id="258" r:id="rId37"/>
    <p:sldId id="285" r:id="rId38"/>
  </p:sldIdLst>
  <p:sldSz cx="18288000" cy="10287000"/>
  <p:notesSz cx="6858000" cy="9144000"/>
  <p:embeddedFontLst>
    <p:embeddedFont>
      <p:font typeface="Alata" panose="020B0604020202020204" charset="0"/>
      <p:regular r:id="rId40"/>
    </p:embeddedFont>
    <p:embeddedFont>
      <p:font typeface="Arimo" panose="020B0604020202020204" charset="0"/>
      <p:regular r:id="rId41"/>
      <p:bold r:id="rId42"/>
      <p:italic r:id="rId43"/>
      <p:boldItalic r:id="rId44"/>
    </p:embeddedFont>
    <p:embeddedFont>
      <p:font typeface="Arimo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19F18-1016-4717-8970-8FB3ACC35569}" v="2" dt="2025-11-23T20:07:28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8598" autoAdjust="0"/>
  </p:normalViewPr>
  <p:slideViewPr>
    <p:cSldViewPr>
      <p:cViewPr varScale="1">
        <p:scale>
          <a:sx n="49" d="100"/>
          <a:sy n="49" d="100"/>
        </p:scale>
        <p:origin x="104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Olá, boa </a:t>
            </a:r>
            <a:r>
              <a:rPr lang="en-US" dirty="0" err="1"/>
              <a:t>tarde</a:t>
            </a:r>
            <a:r>
              <a:rPr lang="en-US" dirty="0"/>
              <a:t>! Meu </a:t>
            </a:r>
            <a:r>
              <a:rPr lang="en-US" dirty="0" err="1"/>
              <a:t>nome</a:t>
            </a:r>
            <a:r>
              <a:rPr lang="en-US" dirty="0"/>
              <a:t> é… Sou da equipe Nina da Hora, e para o </a:t>
            </a:r>
            <a:r>
              <a:rPr lang="en-US" dirty="0" err="1"/>
              <a:t>desafio</a:t>
            </a:r>
            <a:r>
              <a:rPr lang="en-US" dirty="0"/>
              <a:t> </a:t>
            </a:r>
            <a:r>
              <a:rPr lang="en-US" dirty="0" err="1"/>
              <a:t>escolhemos</a:t>
            </a:r>
            <a:r>
              <a:rPr lang="en-US" dirty="0"/>
              <a:t> </a:t>
            </a:r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sz="12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Análise</a:t>
            </a:r>
            <a:r>
              <a:rPr lang="en-US" sz="12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12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Fatores</a:t>
            </a:r>
            <a:r>
              <a:rPr lang="en-US" sz="12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Sucesso para </a:t>
            </a:r>
            <a:r>
              <a:rPr lang="en-US" sz="12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Redução</a:t>
            </a:r>
            <a:r>
              <a:rPr lang="en-US" sz="12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12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Gordura</a:t>
            </a:r>
            <a:r>
              <a:rPr lang="en-US" sz="12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Corporal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AE0A7-A6DC-29B7-13C5-F315C331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C3B5D8-301B-3323-0B05-54A01D1FEA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45669-F97F-FD2E-8DDC-F6EA01FE6BA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C0BE143-1612-284F-4473-D020CD9E66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6FC5C0-17F5-0B91-D825-21A3DF015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BCDC2-BB7A-EE2B-9190-216685B2CC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62557-2BF8-887C-DE0A-D63FDF5CF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65269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5DD7B-0504-13BD-3922-B528FDE4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65C533-6864-B6A8-6CE2-A05F65EAE4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A3E7C-30CA-1B00-7840-092147B3E4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4FA4F39-4393-825D-224B-A851D460E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B617938-3356-DB6F-79F2-C5BBDEE9A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Realizamos a leitura do arquivo </a:t>
            </a:r>
            <a:r>
              <a:rPr lang="pt-BR" i="1" dirty="0"/>
              <a:t>Estilo de Vida</a:t>
            </a:r>
            <a:r>
              <a:rPr lang="pt-BR" dirty="0"/>
              <a:t> e, em seguida, visualizamos os dados originais para garantir que tudo estivesse sendo importado corretamente.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Depois disso, salvamos esses dados brutos na camada Bronze utilizando o comando 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df.to_csv</a:t>
            </a:r>
            <a:r>
              <a:rPr lang="pt-BR" dirty="0"/>
              <a:t>.”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D7BF3-2F75-20E2-A52B-15117945E0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5C3D5-22FE-8889-3C65-8DB5284B1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36511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Na camada Silver, começamos o processo de tratamento dos dados. Aqui realizamos limpeza, padronização, correção de tipos, remoção de duplicados e ajuste de inconsistências. Ou seja, é nessa etapa que transformamos os dados brutos da Bronze em uma versão mais organizada, consistente e pronta para análises mais avançadas.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EB9DB-55AC-5364-5920-761B199F9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B091-FAD7-B56F-1499-F902A476BF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573544-0143-A3D9-8FC7-F29F78A3BC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F5009-BD4F-A562-76D4-5427C2E48F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48F9F4B-D00D-DBDE-D6BB-75DD9579A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Nesta etapa entramos na fase de Transformação, onde carregamos o arquivo da camada Bronze (</a:t>
            </a:r>
            <a:r>
              <a:rPr lang="pt-BR" i="1" dirty="0"/>
              <a:t>estilo_de_vida_bronze.csv</a:t>
            </a:r>
            <a:r>
              <a:rPr lang="pt-BR" dirty="0"/>
              <a:t>) e começamos a preparar os dados para análise. Aqui selecionamos apenas as 9 colunas que realmente serão utilizadas no projeto, reduzindo ruído e deixando o </a:t>
            </a:r>
            <a:r>
              <a:rPr lang="pt-BR" dirty="0" err="1"/>
              <a:t>dataset</a:t>
            </a:r>
            <a:r>
              <a:rPr lang="pt-BR" dirty="0"/>
              <a:t> mais organizado e relevante. Essa filtragem é essencial para manter o foco nas informações que vão gerar valor nas próximas etapas.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44200-4F80-3F67-7C8B-DFA35E920E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91D1D-4A47-D746-21FD-9BF601CA2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62428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Nesta etapa renomeamos as colunas para deixá-las mais claras e padronizadas em português, e logo em seguida visualizamos as cinco primeiras linhas para confirmar que a transformação foi aplicada corretamente.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Nesta etapa, criamos listas </a:t>
            </a:r>
            <a:r>
              <a:rPr lang="pt-BR" dirty="0" err="1"/>
              <a:t>tolist</a:t>
            </a:r>
            <a:r>
              <a:rPr lang="pt-BR" dirty="0"/>
              <a:t>() para entender os valores únicos de cada coluna e, em seguida, traduzimos essas informações para padronizar os dados em português.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36ACA-A912-1D2E-90B8-B9F3CFA1B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1803D1-9C28-525F-77AF-702D1B8949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AA121-780D-5981-1E82-8532399E33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8E804-8FBE-1A46-5AC5-88B5C13279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565DD8E-B897-49C8-1447-9FBB7958E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Nesta etapa arredondamos alguns valores para uma casa decimal, convertemos as colunas </a:t>
            </a:r>
            <a:r>
              <a:rPr lang="pt-BR" dirty="0" err="1"/>
              <a:t>frequencia_de_treino_semanal</a:t>
            </a:r>
            <a:r>
              <a:rPr lang="pt-BR" dirty="0"/>
              <a:t>, idade, e </a:t>
            </a:r>
            <a:r>
              <a:rPr lang="pt-BR" dirty="0" err="1"/>
              <a:t>nível_experiencia</a:t>
            </a:r>
            <a:r>
              <a:rPr lang="pt-BR" dirty="0"/>
              <a:t> para inteiro, substituímos os códigos de nível de experiência por categorias e, por fim, salvamos o resultado tratado na camada Silver.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65A60-50F8-A93E-E972-B37B5C887F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02214-E49E-A567-B85E-90EB813C6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52675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Na camada Gold geramos as métricas finais, agregações e dados prontos para análise, criando a base que alimenta diretamente os dashboards e decisões.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Nesta etapa criamos uma função para classificar o IMC em categorias, como ‘Peso Normal’, ‘Sobrepeso’ e níveis de obesidade. Isso enriquece o </a:t>
            </a:r>
            <a:r>
              <a:rPr lang="pt-BR" dirty="0" err="1"/>
              <a:t>dataset</a:t>
            </a:r>
            <a:r>
              <a:rPr lang="pt-BR" dirty="0"/>
              <a:t> com uma informação importante para as análises da camada Gold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Aqui carregamos o </a:t>
            </a:r>
            <a:r>
              <a:rPr lang="pt-BR" dirty="0" err="1"/>
              <a:t>dataset</a:t>
            </a:r>
            <a:r>
              <a:rPr lang="pt-BR" dirty="0"/>
              <a:t> Silver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Aplicamos o classificador de IMC de forma segura -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 cria (ou substitui) a coluna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classificacao_imc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dentro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df_gold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aplicando a função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classificar_imc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valor da coluna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dirty="0"/>
              <a:t>Depois reorganizamos as colunas para melhorar a leitura (a classificação adicionada ficou na ultima posição, e colocamos ela na 6º posição) e, por fim, salvamos o resultado como camada Gold. </a:t>
            </a:r>
          </a:p>
          <a:p>
            <a:r>
              <a:rPr lang="pt-BR" dirty="0"/>
              <a:t>Esse é o </a:t>
            </a:r>
            <a:r>
              <a:rPr lang="pt-BR" dirty="0" err="1"/>
              <a:t>dataset</a:t>
            </a:r>
            <a:r>
              <a:rPr lang="pt-BR" dirty="0"/>
              <a:t> final, totalmente preparado para análises e dashboards</a:t>
            </a:r>
            <a:endParaRPr lang="en-US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 cria (ou substitui) a coluna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classificacao_imc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dentro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df_gold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aplicando a função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classificar_imc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valor da coluna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DC1AB-9714-FE41-C11E-A202985A2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B1B869-89D8-ADD8-F6A1-A374F5603C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9D203-ED1C-59E4-A257-6ED414CFE7A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F864F02-0956-4566-29EC-86CD64899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68DEFEC-2CDE-BE3B-3595-739220D4B5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Nesta etapa criamos o banco de dados </a:t>
            </a:r>
            <a:r>
              <a:rPr lang="pt-BR" dirty="0" err="1"/>
              <a:t>SQLite</a:t>
            </a:r>
            <a:r>
              <a:rPr lang="pt-BR" dirty="0"/>
              <a:t> e carregamos nele as três camadas — Bronze, Silver e Gold — usando o 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to_sql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que </a:t>
            </a:r>
            <a:r>
              <a:rPr lang="pt-BR" dirty="0"/>
              <a:t>envia um </a:t>
            </a:r>
            <a:r>
              <a:rPr lang="pt-BR" dirty="0" err="1"/>
              <a:t>DataFrame</a:t>
            </a:r>
            <a:r>
              <a:rPr lang="pt-BR" dirty="0"/>
              <a:t> do pandas para um banco de dados, criando ou atualizando uma tabela com esses dados.. Assim finalizamos o processo ETL com todas as tabelas armazenadas e prontas para consulta.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01B57-A4FF-DFE3-FC1C-8625B83F6F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0D37-3D8D-4751-8991-479F4901BA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68685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Aqui reunimos todas as etapas do ETL em uma única função, o 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pipeline_etl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pt-BR" dirty="0"/>
              <a:t>. Nela, executamos automaticamente a extração que gera a Bronze, a transformação que gera a Silver, a criação da camada Gold e, por fim, o carregamento das três tabelas no banco. Assim, todo o processo fica automatizado e pode ser executado com apenas um comando.</a:t>
            </a:r>
          </a:p>
          <a:p>
            <a:endParaRPr lang="en-US" dirty="0"/>
          </a:p>
          <a:p>
            <a:r>
              <a:rPr lang="en-US" dirty="0"/>
              <a:t>If _name_ = ‘_main_” = </a:t>
            </a:r>
            <a:r>
              <a:rPr lang="pt-BR" dirty="0"/>
              <a:t>Isso serve para impedir que um arquivo execute a função automaticamente quando for importado.</a:t>
            </a:r>
            <a:br>
              <a:rPr lang="pt-BR" dirty="0"/>
            </a:br>
            <a:r>
              <a:rPr lang="pt-BR" dirty="0"/>
              <a:t>Ele só executa quando você rodar o arquivo diretamente.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Cards que </a:t>
            </a:r>
            <a:r>
              <a:rPr lang="en-US" dirty="0" err="1"/>
              <a:t>mostram</a:t>
            </a:r>
            <a:r>
              <a:rPr lang="en-US" dirty="0"/>
              <a:t> a media do percentual de </a:t>
            </a:r>
            <a:r>
              <a:rPr lang="en-US" dirty="0" err="1"/>
              <a:t>gordura</a:t>
            </a:r>
            <a:r>
              <a:rPr lang="en-US" dirty="0"/>
              <a:t>, a media do IMC e o </a:t>
            </a:r>
            <a:r>
              <a:rPr lang="en-US" dirty="0" err="1"/>
              <a:t>numero</a:t>
            </a:r>
            <a:r>
              <a:rPr lang="en-US" dirty="0"/>
              <a:t> total de </a:t>
            </a:r>
            <a:r>
              <a:rPr lang="en-US" dirty="0" err="1"/>
              <a:t>participantes</a:t>
            </a:r>
            <a:r>
              <a:rPr lang="en-US" dirty="0"/>
              <a:t>. </a:t>
            </a:r>
            <a:r>
              <a:rPr lang="en-US" dirty="0" err="1"/>
              <a:t>Graficos</a:t>
            </a:r>
            <a:r>
              <a:rPr lang="en-US" dirty="0"/>
              <a:t> que </a:t>
            </a:r>
            <a:r>
              <a:rPr lang="en-US" dirty="0" err="1"/>
              <a:t>relacionam</a:t>
            </a:r>
            <a:r>
              <a:rPr lang="en-US" dirty="0"/>
              <a:t> a media da </a:t>
            </a:r>
            <a:r>
              <a:rPr lang="en-US" dirty="0" err="1"/>
              <a:t>gordura</a:t>
            </a:r>
            <a:r>
              <a:rPr lang="en-US" dirty="0"/>
              <a:t> corporal por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dieta</a:t>
            </a:r>
            <a:r>
              <a:rPr lang="en-US" dirty="0"/>
              <a:t>, a media da </a:t>
            </a:r>
            <a:r>
              <a:rPr lang="en-US" dirty="0" err="1"/>
              <a:t>gordura</a:t>
            </a:r>
            <a:r>
              <a:rPr lang="en-US" dirty="0"/>
              <a:t> corporal por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treino</a:t>
            </a:r>
            <a:r>
              <a:rPr lang="en-US" dirty="0"/>
              <a:t>, a </a:t>
            </a:r>
            <a:r>
              <a:rPr lang="en-US" dirty="0" err="1"/>
              <a:t>gordura</a:t>
            </a:r>
            <a:r>
              <a:rPr lang="en-US" dirty="0"/>
              <a:t> corporal com a </a:t>
            </a:r>
            <a:r>
              <a:rPr lang="en-US" dirty="0" err="1"/>
              <a:t>frequencia</a:t>
            </a:r>
            <a:r>
              <a:rPr lang="en-US" dirty="0"/>
              <a:t> de </a:t>
            </a:r>
            <a:r>
              <a:rPr lang="en-US" dirty="0" err="1"/>
              <a:t>treino</a:t>
            </a:r>
            <a:r>
              <a:rPr lang="en-US" dirty="0"/>
              <a:t>, a </a:t>
            </a:r>
            <a:r>
              <a:rPr lang="en-US" dirty="0" err="1"/>
              <a:t>correlação</a:t>
            </a:r>
            <a:r>
              <a:rPr lang="en-US" dirty="0"/>
              <a:t> entre o IMC e a </a:t>
            </a:r>
            <a:r>
              <a:rPr lang="en-US" dirty="0" err="1"/>
              <a:t>gordura</a:t>
            </a:r>
            <a:r>
              <a:rPr lang="en-US" dirty="0"/>
              <a:t> corporal e a </a:t>
            </a:r>
            <a:r>
              <a:rPr lang="en-US" dirty="0" err="1"/>
              <a:t>classificação</a:t>
            </a:r>
            <a:r>
              <a:rPr lang="en-US" dirty="0"/>
              <a:t> do IMC com a </a:t>
            </a:r>
            <a:r>
              <a:rPr lang="en-US" dirty="0" err="1"/>
              <a:t>gordura</a:t>
            </a:r>
            <a:r>
              <a:rPr lang="en-US" dirty="0"/>
              <a:t> corporal.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filtrados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gênero</a:t>
            </a:r>
            <a:r>
              <a:rPr lang="en-US" dirty="0"/>
              <a:t> (</a:t>
            </a:r>
            <a:r>
              <a:rPr lang="en-US" dirty="0" err="1"/>
              <a:t>masculino</a:t>
            </a:r>
            <a:r>
              <a:rPr lang="en-US" dirty="0"/>
              <a:t> e </a:t>
            </a:r>
            <a:r>
              <a:rPr lang="en-US" dirty="0" err="1"/>
              <a:t>feminino</a:t>
            </a:r>
            <a:r>
              <a:rPr lang="en-US" dirty="0"/>
              <a:t>), Nivel de </a:t>
            </a:r>
            <a:r>
              <a:rPr lang="en-US" dirty="0" err="1"/>
              <a:t>experiencia</a:t>
            </a:r>
            <a:r>
              <a:rPr lang="en-US" dirty="0"/>
              <a:t> (</a:t>
            </a:r>
            <a:r>
              <a:rPr lang="en-US" dirty="0" err="1"/>
              <a:t>iniciante</a:t>
            </a:r>
            <a:r>
              <a:rPr lang="en-US" dirty="0"/>
              <a:t>, </a:t>
            </a:r>
            <a:r>
              <a:rPr lang="en-US" dirty="0" err="1"/>
              <a:t>intermediário</a:t>
            </a:r>
            <a:r>
              <a:rPr lang="en-US" dirty="0"/>
              <a:t> e </a:t>
            </a:r>
            <a:r>
              <a:rPr lang="en-US" dirty="0" err="1"/>
              <a:t>avançado</a:t>
            </a:r>
            <a:r>
              <a:rPr lang="en-US" dirty="0"/>
              <a:t>) e a </a:t>
            </a:r>
            <a:r>
              <a:rPr lang="en-US" dirty="0" err="1"/>
              <a:t>faixa</a:t>
            </a:r>
            <a:r>
              <a:rPr lang="en-US" dirty="0"/>
              <a:t> </a:t>
            </a:r>
            <a:r>
              <a:rPr lang="en-US" dirty="0" err="1"/>
              <a:t>etária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pt-BR" dirty="0"/>
          </a:p>
          <a:p>
            <a:r>
              <a:rPr lang="pt-BR" dirty="0"/>
              <a:t>As dietas apresentaram diferenças pequenas entre si. A Vegetariana e a Paleolítica tiveram resultados ligeiramente melhores, enquanto a Vegana ficou um pouco acima da média. Mas a principal percepção é que dieta não é o fator isolado que mais explica a redução de gordura. A diferença entre elas é pequena.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26925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Com os tipos de treino acontece algo parecido. Os valores são muito próximos. Entre mulheres, treinos de força tiveram menor média de gordura. Entre homens, o </a:t>
            </a:r>
            <a:r>
              <a:rPr lang="pt-BR" dirty="0" err="1"/>
              <a:t>cardio</a:t>
            </a:r>
            <a:r>
              <a:rPr lang="pt-BR" dirty="0"/>
              <a:t> se destacou. Mas a conclusão é que todos os tipos de treino funcionam quando existe consistência, não sendo a modalidade que determina o resultado.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38857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Esse é o fator que mais se destacou. Participantes que treinam de 3 a 5 vezes por semana apresentaram os melhores resultados, independentemente do gênero, da dieta ou do tipo de treino. A frequência semanal foi o fator mais forte e consistente entre todos, com 25,62%.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4910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O gráfico mostra claramente que quanto maior o IMC, maior o percentual médio de gordura. As faixas de sobrepeso e obesidade concentram os maiores valores. Isso reforça a correlação positiva forte entre IMC e gordura corporal.</a:t>
            </a:r>
            <a:br>
              <a:rPr lang="en-US" dirty="0"/>
            </a:br>
            <a:r>
              <a:rPr lang="en-US" dirty="0" err="1"/>
              <a:t>Pessoas</a:t>
            </a:r>
            <a:r>
              <a:rPr lang="en-US" dirty="0"/>
              <a:t> com </a:t>
            </a:r>
            <a:r>
              <a:rPr lang="en-US" dirty="0" err="1"/>
              <a:t>treinos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frequentes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ultrapassam</a:t>
            </a:r>
            <a:r>
              <a:rPr lang="en-US" dirty="0"/>
              <a:t> 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obesidade</a:t>
            </a:r>
            <a:r>
              <a:rPr lang="en-US" dirty="0"/>
              <a:t> I,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níveis</a:t>
            </a:r>
            <a:r>
              <a:rPr lang="en-US" dirty="0"/>
              <a:t> </a:t>
            </a:r>
            <a:r>
              <a:rPr lang="en-US" dirty="0" err="1"/>
              <a:t>vão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obesidade</a:t>
            </a:r>
            <a:r>
              <a:rPr lang="en-US" dirty="0"/>
              <a:t> III.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89522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Tipos de treinos: Combinar força e </a:t>
            </a:r>
            <a:r>
              <a:rPr lang="pt-BR" dirty="0" err="1"/>
              <a:t>cardio</a:t>
            </a:r>
            <a:r>
              <a:rPr lang="pt-BR" dirty="0"/>
              <a:t> para melhores resultados.</a:t>
            </a:r>
            <a:br>
              <a:rPr lang="pt-BR" dirty="0"/>
            </a:br>
            <a:r>
              <a:rPr lang="pt-BR" dirty="0"/>
              <a:t>A nossa principal conclusão é que consistência vence estratégia. O que realmente faz diferença não é a dieta escolhida ou o tipo específico de treino, mas a regularidade e o hábito — especialmente treinar entre 3 e 5 vezes por semana. </a:t>
            </a:r>
          </a:p>
          <a:p>
            <a:r>
              <a:rPr lang="pt-BR" dirty="0"/>
              <a:t>No geral, os dados mostram que disciplina e frequência explicam mais do que qualquer método isolado.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Aqui trazemos recomendações práticas com base nos dados:</a:t>
            </a:r>
            <a:br>
              <a:rPr lang="pt-BR" dirty="0"/>
            </a:br>
            <a:r>
              <a:rPr lang="pt-BR" dirty="0"/>
              <a:t>• Priorizar treinos regulares de 3 a 5 vezes por semana.</a:t>
            </a:r>
            <a:br>
              <a:rPr lang="pt-BR" dirty="0"/>
            </a:br>
            <a:r>
              <a:rPr lang="pt-BR" dirty="0"/>
              <a:t>• Evoluir entre níveis de experiência, com progressão gradual.</a:t>
            </a:r>
            <a:br>
              <a:rPr lang="pt-BR" dirty="0"/>
            </a:br>
            <a:r>
              <a:rPr lang="pt-BR" dirty="0"/>
              <a:t>• Variar os tipos de treino para manter estímulos, principalmente força e </a:t>
            </a:r>
            <a:r>
              <a:rPr lang="pt-BR" dirty="0" err="1"/>
              <a:t>cardio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/>
              <a:t>• Priorizar dietas que tenham aderência e continuidade, considerando restrições e comorbidades.</a:t>
            </a:r>
          </a:p>
          <a:p>
            <a:r>
              <a:rPr lang="pt-BR" dirty="0"/>
              <a:t>• Campanhas educativas sobre constância, reforçar a ideia de que resultados vêm do hábito, da constância ao longo do tempo, e não de estratégias isoladas.</a:t>
            </a:r>
            <a:br>
              <a:rPr lang="pt-BR" dirty="0"/>
            </a:br>
            <a:r>
              <a:rPr lang="pt-BR" dirty="0"/>
              <a:t>• Acompanhar com mais atenção pessoas com IMC acima da média.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89493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O projeto pode evoluir bastante com a inclusão de novas variáveis, como ingestão calórica, horas de sono, tempo de treino e intensidade dos exercícios.</a:t>
            </a:r>
          </a:p>
          <a:p>
            <a:r>
              <a:rPr lang="pt-BR" dirty="0"/>
              <a:t>Realizar analises mais profundas como objetivo pessoal, histórico de saúde, evolução mensal.</a:t>
            </a:r>
          </a:p>
          <a:p>
            <a:r>
              <a:rPr lang="pt-BR" dirty="0"/>
              <a:t>O dashboard pode ser expandido com análises temporais e comparações individuais</a:t>
            </a:r>
          </a:p>
          <a:p>
            <a:r>
              <a:rPr lang="pt-BR" dirty="0"/>
              <a:t>E criar uma versão mobile do dashboard com recomendações personalizadas.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097320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Nas facilidades, percebemos que a dedicação e colaboração das integrantes fez toda a diferença. Cada uma trouxe suas habilidades individuais, e isso facilitou o desenvolvimento do projeto. </a:t>
            </a:r>
            <a:br>
              <a:rPr lang="pt-BR" dirty="0"/>
            </a:br>
            <a:r>
              <a:rPr lang="pt-BR" dirty="0"/>
              <a:t>Já nas dificuldades, enfrentamos erros e bugs das ferramentas, especialmente no Power BI e no processo de carga. Algumas não tinham experiência com o Power BI, o que exigiu mais pesquisa e aprendizado.</a:t>
            </a:r>
          </a:p>
          <a:p>
            <a:r>
              <a:rPr lang="pt-BR" dirty="0"/>
              <a:t>Outra dificuldade foi o uso do GitHub, principalmente na sincronização dos arquivos e na parte de versionamento.</a:t>
            </a:r>
          </a:p>
          <a:p>
            <a:r>
              <a:rPr lang="pt-BR" dirty="0"/>
              <a:t>Mesmo com essas dificuldades, conseguimos superá-las juntas e entregar um projeto completo e estruturado.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Nesta etapa entendemos a estrutura do </a:t>
            </a:r>
            <a:r>
              <a:rPr lang="pt-BR" dirty="0" err="1"/>
              <a:t>dataset</a:t>
            </a:r>
            <a:r>
              <a:rPr lang="pt-BR" dirty="0"/>
              <a:t>, identificamos problemas como nulos e duplicados e avaliamos a qualidade dos dados. É o ponto de partida para garantir um processo de análise ou ETL mais seguro e eficiente.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Para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que</a:t>
            </a:r>
            <a:r>
              <a:rPr lang="en-US" dirty="0"/>
              <a:t> 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entregou</a:t>
            </a:r>
            <a:r>
              <a:rPr lang="en-US" dirty="0"/>
              <a:t>, </a:t>
            </a:r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carregamos</a:t>
            </a:r>
            <a:r>
              <a:rPr lang="en-US" dirty="0"/>
              <a:t> o </a:t>
            </a:r>
            <a:r>
              <a:rPr lang="en-US" dirty="0" err="1"/>
              <a:t>arquivo</a:t>
            </a:r>
            <a:r>
              <a:rPr lang="en-US" dirty="0"/>
              <a:t> CSV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pd.read_csv</a:t>
            </a:r>
            <a:r>
              <a:rPr lang="en-US" dirty="0"/>
              <a:t>().</a:t>
            </a:r>
            <a:br>
              <a:rPr lang="en-US" dirty="0"/>
            </a:br>
            <a:r>
              <a:rPr lang="en-US" dirty="0"/>
              <a:t> Em </a:t>
            </a:r>
            <a:r>
              <a:rPr lang="en-US" dirty="0" err="1"/>
              <a:t>seguida</a:t>
            </a:r>
            <a:r>
              <a:rPr lang="en-US" dirty="0"/>
              <a:t>, </a:t>
            </a:r>
            <a:r>
              <a:rPr lang="en-US" dirty="0" err="1"/>
              <a:t>visualizamos</a:t>
            </a:r>
            <a:r>
              <a:rPr lang="en-US" dirty="0"/>
              <a:t> as 5 </a:t>
            </a:r>
            <a:r>
              <a:rPr lang="en-US" dirty="0" err="1"/>
              <a:t>primeiras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com </a:t>
            </a:r>
            <a:r>
              <a:rPr lang="en-US" dirty="0" err="1"/>
              <a:t>df.head</a:t>
            </a:r>
            <a:r>
              <a:rPr lang="en-US" dirty="0"/>
              <a:t>(), 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permitiu</a:t>
            </a:r>
            <a:r>
              <a:rPr lang="en-US" dirty="0"/>
              <a:t> </a:t>
            </a:r>
            <a:r>
              <a:rPr lang="en-US" dirty="0" err="1"/>
              <a:t>conhecer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quais </a:t>
            </a:r>
            <a:r>
              <a:rPr lang="en-US" dirty="0" err="1"/>
              <a:t>informações</a:t>
            </a:r>
            <a:r>
              <a:rPr lang="en-US" dirty="0"/>
              <a:t> o dataset </a:t>
            </a:r>
            <a:r>
              <a:rPr lang="en-US" dirty="0" err="1"/>
              <a:t>continha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Aqui utilizamos 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df.columns</a:t>
            </a:r>
            <a:r>
              <a:rPr lang="pt-BR" dirty="0"/>
              <a:t> para visualizar todas as colunas do </a:t>
            </a:r>
            <a:r>
              <a:rPr lang="pt-BR" dirty="0" err="1"/>
              <a:t>dataset</a:t>
            </a:r>
            <a:r>
              <a:rPr lang="pt-BR" dirty="0"/>
              <a:t>, o que nos permitiu identificar quais delas seriam realmente necessárias para a análise.</a:t>
            </a:r>
          </a:p>
          <a:p>
            <a:r>
              <a:rPr lang="pt-BR" dirty="0"/>
              <a:t>Com </a:t>
            </a:r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df.isnull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().sum()</a:t>
            </a:r>
            <a:r>
              <a:rPr lang="pt-BR" dirty="0"/>
              <a:t> verificamos que não havia nenhum valor nulo no </a:t>
            </a:r>
            <a:r>
              <a:rPr lang="pt-BR" dirty="0" err="1"/>
              <a:t>dataset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O objetivo do desafio é construir um processo ETL capaz de extrair, tratar e transformar os dados para gerar uma base final organizada, confiável e pronta para análise, utilizando a arquitetura Medalhão (Bronze, Silver e Gold).”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Na camada Bronze, armazenamos os dados exatamente como eles chegam, sem qualquer tipo de tratamento. Essa é a nossa base bruta e serve como ponto de partida para todas as etapas de limpeza e transformação que virão a seguir.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5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5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42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5.sv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4.sv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5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50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png"/><Relationship Id="rId4" Type="http://schemas.openxmlformats.org/officeDocument/2006/relationships/image" Target="../media/image24.sv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1.jpe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9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sv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9.pn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9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9.png"/><Relationship Id="rId5" Type="http://schemas.openxmlformats.org/officeDocument/2006/relationships/image" Target="../media/image55.png"/><Relationship Id="rId15" Type="http://schemas.openxmlformats.org/officeDocument/2006/relationships/image" Target="../media/image68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2.png"/><Relationship Id="rId18" Type="http://schemas.openxmlformats.org/officeDocument/2006/relationships/image" Target="../media/image74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sv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9.png"/><Relationship Id="rId5" Type="http://schemas.openxmlformats.org/officeDocument/2006/relationships/image" Target="../media/image55.png"/><Relationship Id="rId15" Type="http://schemas.openxmlformats.org/officeDocument/2006/relationships/image" Target="../media/image71.png"/><Relationship Id="rId10" Type="http://schemas.openxmlformats.org/officeDocument/2006/relationships/image" Target="../media/image60.svg"/><Relationship Id="rId19" Type="http://schemas.openxmlformats.org/officeDocument/2006/relationships/image" Target="../media/image75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5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9.png"/><Relationship Id="rId5" Type="http://schemas.openxmlformats.org/officeDocument/2006/relationships/image" Target="../media/image55.png"/><Relationship Id="rId15" Type="http://schemas.openxmlformats.org/officeDocument/2006/relationships/image" Target="../media/image77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80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Relationship Id="rId1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83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9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5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5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5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5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5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5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3582"/>
            <a:ext cx="18309466" cy="10278502"/>
          </a:xfrm>
          <a:custGeom>
            <a:avLst/>
            <a:gdLst/>
            <a:ahLst/>
            <a:cxnLst/>
            <a:rect l="l" t="t" r="r" b="b"/>
            <a:pathLst>
              <a:path w="18309466" h="10278502">
                <a:moveTo>
                  <a:pt x="0" y="0"/>
                </a:moveTo>
                <a:lnTo>
                  <a:pt x="18309466" y="0"/>
                </a:lnTo>
                <a:lnTo>
                  <a:pt x="18309466" y="10278502"/>
                </a:lnTo>
                <a:lnTo>
                  <a:pt x="0" y="10278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280570" y="7825349"/>
            <a:ext cx="8443810" cy="876576"/>
            <a:chOff x="0" y="0"/>
            <a:chExt cx="11258413" cy="1168768"/>
          </a:xfrm>
        </p:grpSpPr>
        <p:sp>
          <p:nvSpPr>
            <p:cNvPr id="4" name="Freeform 4"/>
            <p:cNvSpPr/>
            <p:nvPr/>
          </p:nvSpPr>
          <p:spPr>
            <a:xfrm>
              <a:off x="127" y="0"/>
              <a:ext cx="11258169" cy="1168654"/>
            </a:xfrm>
            <a:custGeom>
              <a:avLst/>
              <a:gdLst/>
              <a:ahLst/>
              <a:cxnLst/>
              <a:rect l="l" t="t" r="r" b="b"/>
              <a:pathLst>
                <a:path w="11258169" h="1168654">
                  <a:moveTo>
                    <a:pt x="247650" y="0"/>
                  </a:moveTo>
                  <a:lnTo>
                    <a:pt x="0" y="1168654"/>
                  </a:lnTo>
                  <a:lnTo>
                    <a:pt x="11007344" y="1168654"/>
                  </a:lnTo>
                  <a:lnTo>
                    <a:pt x="11258169" y="0"/>
                  </a:lnTo>
                  <a:close/>
                </a:path>
              </a:pathLst>
            </a:custGeom>
            <a:solidFill>
              <a:srgbClr val="1F3F6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05701" y="1227638"/>
            <a:ext cx="10278150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Análise</a:t>
            </a:r>
            <a:r>
              <a:rPr lang="en-US" sz="84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84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Fatores</a:t>
            </a:r>
            <a:r>
              <a:rPr lang="en-US" sz="84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Sucesso para </a:t>
            </a:r>
            <a:r>
              <a:rPr lang="en-US" sz="84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Redução</a:t>
            </a:r>
            <a:r>
              <a:rPr lang="en-US" sz="84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84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Gordura</a:t>
            </a:r>
            <a:r>
              <a:rPr lang="en-US" sz="84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Corporal</a:t>
            </a:r>
          </a:p>
          <a:p>
            <a:pPr algn="l">
              <a:lnSpc>
                <a:spcPts val="10080"/>
              </a:lnSpc>
            </a:pPr>
            <a:endParaRPr lang="en-US" sz="84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2941" y="7985250"/>
            <a:ext cx="815955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Equipe</a:t>
            </a:r>
            <a:r>
              <a:rPr lang="en-US" sz="3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Nina da Hora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405701" y="8818185"/>
            <a:ext cx="1374639" cy="410579"/>
          </a:xfrm>
          <a:custGeom>
            <a:avLst/>
            <a:gdLst/>
            <a:ahLst/>
            <a:cxnLst/>
            <a:rect l="l" t="t" r="r" b="b"/>
            <a:pathLst>
              <a:path w="1374639" h="410579">
                <a:moveTo>
                  <a:pt x="0" y="0"/>
                </a:moveTo>
                <a:lnTo>
                  <a:pt x="1374640" y="0"/>
                </a:lnTo>
                <a:lnTo>
                  <a:pt x="1374640" y="410580"/>
                </a:lnTo>
                <a:lnTo>
                  <a:pt x="0" y="410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96082" y="1094288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2578792" y="4928135"/>
            <a:ext cx="3688022" cy="3773790"/>
          </a:xfrm>
          <a:custGeom>
            <a:avLst/>
            <a:gdLst/>
            <a:ahLst/>
            <a:cxnLst/>
            <a:rect l="l" t="t" r="r" b="b"/>
            <a:pathLst>
              <a:path w="3688022" h="3773790">
                <a:moveTo>
                  <a:pt x="0" y="0"/>
                </a:moveTo>
                <a:lnTo>
                  <a:pt x="3688022" y="0"/>
                </a:lnTo>
                <a:lnTo>
                  <a:pt x="3688022" y="3773790"/>
                </a:lnTo>
                <a:lnTo>
                  <a:pt x="0" y="37737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15C12-A1A6-B0B1-AB55-642A79AC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B6D7F5-AC09-3B95-1E11-CB281D7A8307}"/>
              </a:ext>
            </a:extLst>
          </p:cNvPr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F035F6-D648-3B25-B36F-4ECFB1F6AF7F}"/>
              </a:ext>
            </a:extLst>
          </p:cNvPr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C4253D1-2697-420A-CD45-5F112F4E4765}"/>
              </a:ext>
            </a:extLst>
          </p:cNvPr>
          <p:cNvSpPr/>
          <p:nvPr/>
        </p:nvSpPr>
        <p:spPr>
          <a:xfrm>
            <a:off x="14082874" y="746597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1937454-3F79-67D5-2EDB-DA9E29899DE8}"/>
              </a:ext>
            </a:extLst>
          </p:cNvPr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11D5251-DD83-5135-F76D-73DBBB311982}"/>
              </a:ext>
            </a:extLst>
          </p:cNvPr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44D66D-C9AC-A5B9-B604-370443163657}"/>
              </a:ext>
            </a:extLst>
          </p:cNvPr>
          <p:cNvSpPr txBox="1"/>
          <p:nvPr/>
        </p:nvSpPr>
        <p:spPr>
          <a:xfrm>
            <a:off x="1902352" y="1250311"/>
            <a:ext cx="1158504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chemeClr val="tx2"/>
                </a:solidFill>
                <a:latin typeface="Alata"/>
                <a:sym typeface="Alata"/>
              </a:rPr>
              <a:t>Bibliotecas</a:t>
            </a:r>
            <a:r>
              <a:rPr lang="en-US" sz="6000" dirty="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chemeClr val="tx2"/>
                </a:solidFill>
                <a:latin typeface="Alata"/>
                <a:ea typeface="Alata"/>
                <a:cs typeface="Alata"/>
                <a:sym typeface="Alata"/>
              </a:rPr>
              <a:t>Utilizadas</a:t>
            </a:r>
            <a:r>
              <a:rPr lang="en-US" sz="6000" dirty="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>
                <a:solidFill>
                  <a:schemeClr val="tx2"/>
                </a:solidFill>
                <a:latin typeface="Alata"/>
                <a:ea typeface="Alata"/>
                <a:cs typeface="Alata"/>
                <a:sym typeface="Alata"/>
              </a:rPr>
              <a:t>no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Projeto</a:t>
            </a:r>
            <a:endParaRPr lang="en-US" sz="6000" dirty="0">
              <a:solidFill>
                <a:srgbClr val="FDB03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9" name="Google Shape;295;p25">
            <a:extLst>
              <a:ext uri="{FF2B5EF4-FFF2-40B4-BE49-F238E27FC236}">
                <a16:creationId xmlns:a16="http://schemas.microsoft.com/office/drawing/2014/main" id="{0048C6EF-6FBE-154D-8F88-8A4D9B61A648}"/>
              </a:ext>
            </a:extLst>
          </p:cNvPr>
          <p:cNvSpPr txBox="1"/>
          <p:nvPr/>
        </p:nvSpPr>
        <p:spPr>
          <a:xfrm>
            <a:off x="1591669" y="2974843"/>
            <a:ext cx="995909" cy="98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4" b="0" i="0" u="none" strike="noStrike" cap="none" dirty="0">
                <a:solidFill>
                  <a:srgbClr val="1E1E4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dirty="0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BE703B2D-E55B-70C5-8D33-659CF38D42DA}"/>
              </a:ext>
            </a:extLst>
          </p:cNvPr>
          <p:cNvSpPr txBox="1"/>
          <p:nvPr/>
        </p:nvSpPr>
        <p:spPr>
          <a:xfrm>
            <a:off x="1572619" y="3063876"/>
            <a:ext cx="14429381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2336" lvl="1" indent="-296168">
              <a:lnSpc>
                <a:spcPts val="3292"/>
              </a:lnSpc>
              <a:buFont typeface="Arial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lata"/>
              </a:rPr>
              <a:t>Panda</a:t>
            </a:r>
            <a:r>
              <a:rPr lang="en-US" sz="3200" dirty="0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lata"/>
              </a:rPr>
              <a:t>: </a:t>
            </a:r>
            <a:r>
              <a:rPr lang="pt-BR" sz="3200" dirty="0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Nunito"/>
              </a:rPr>
              <a:t>Leitura e manipulação de dados</a:t>
            </a:r>
            <a:endParaRPr lang="pt-BR" sz="3200" dirty="0">
              <a:solidFill>
                <a:schemeClr val="tx2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endParaRPr lang="en-US" sz="3200" dirty="0">
              <a:solidFill>
                <a:schemeClr val="tx2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lata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lata"/>
              </a:rPr>
              <a:t>Colorama</a:t>
            </a:r>
            <a:r>
              <a:rPr lang="en-US" sz="3200" dirty="0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lata"/>
              </a:rPr>
              <a:t>: </a:t>
            </a:r>
            <a:r>
              <a:rPr lang="en-US" sz="3200" dirty="0" err="1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lata"/>
              </a:rPr>
              <a:t>Realce</a:t>
            </a:r>
            <a:r>
              <a:rPr lang="en-US" sz="3200" dirty="0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lata"/>
              </a:rPr>
              <a:t> visual no terminal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  <a:endParaRPr lang="en-US" sz="3200" dirty="0">
              <a:solidFill>
                <a:schemeClr val="tx2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lata"/>
            </a:endParaRPr>
          </a:p>
          <a:p>
            <a:pPr marL="592336" lvl="1" indent="-296168">
              <a:lnSpc>
                <a:spcPts val="3292"/>
              </a:lnSpc>
              <a:buFont typeface="Arial"/>
              <a:buChar char="•"/>
            </a:pPr>
            <a:r>
              <a:rPr lang="en-US" sz="3200" b="1" dirty="0" err="1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Nunito"/>
              </a:rPr>
              <a:t>Os</a:t>
            </a:r>
            <a:r>
              <a:rPr lang="en-US" sz="3200" b="1" dirty="0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Nunito"/>
              </a:rPr>
              <a:t>: </a:t>
            </a:r>
            <a:r>
              <a:rPr lang="en-US" sz="3200" dirty="0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Nunito"/>
              </a:rPr>
              <a:t>I</a:t>
            </a:r>
            <a:r>
              <a:rPr lang="pt-BR" sz="3200" dirty="0" err="1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mporta</a:t>
            </a:r>
            <a:r>
              <a:rPr lang="pt-BR" sz="3200" dirty="0">
                <a:solidFill>
                  <a:schemeClr val="tx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o módulo OS do Python, que serve para você interagir com o sistema operacional.</a:t>
            </a:r>
            <a:endParaRPr lang="en-US" sz="3200" dirty="0">
              <a:solidFill>
                <a:schemeClr val="tx2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lata"/>
            </a:endParaRPr>
          </a:p>
        </p:txBody>
      </p:sp>
    </p:spTree>
    <p:extLst>
      <p:ext uri="{BB962C8B-B14F-4D97-AF65-F5344CB8AC3E}">
        <p14:creationId xmlns:p14="http://schemas.microsoft.com/office/powerpoint/2010/main" val="221235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Extração</a:t>
            </a:r>
          </a:p>
        </p:txBody>
      </p:sp>
      <p:pic>
        <p:nvPicPr>
          <p:cNvPr id="23" name="Imagem 22" descr="Diagrama&#10;&#10;O conteúdo gerado por IA pode estar incorreto.">
            <a:extLst>
              <a:ext uri="{FF2B5EF4-FFF2-40B4-BE49-F238E27FC236}">
                <a16:creationId xmlns:a16="http://schemas.microsoft.com/office/drawing/2014/main" id="{3137F9A6-2CB4-FAF9-1E4C-7CFBDA649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64"/>
          <a:stretch>
            <a:fillRect/>
          </a:stretch>
        </p:blipFill>
        <p:spPr>
          <a:xfrm>
            <a:off x="7272237" y="2400300"/>
            <a:ext cx="3740398" cy="64074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4B61E-9DA3-3CED-C9FF-9C7ABEE3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FD2726-F1B0-A90C-C46F-C730EE209762}"/>
              </a:ext>
            </a:extLst>
          </p:cNvPr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653F36F-627E-3B55-260F-8E368DA8C095}"/>
              </a:ext>
            </a:extLst>
          </p:cNvPr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7816D02-007F-4C9E-E46C-530BE66760F2}"/>
              </a:ext>
            </a:extLst>
          </p:cNvPr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14D55CD-BB89-89EF-1E84-C85DF1F4EBC5}"/>
              </a:ext>
            </a:extLst>
          </p:cNvPr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17775A9-012D-466F-B0C0-9D8E23562FA5}"/>
              </a:ext>
            </a:extLst>
          </p:cNvPr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2FD1772-77DE-22AF-3946-7A6265E8AA62}"/>
              </a:ext>
            </a:extLst>
          </p:cNvPr>
          <p:cNvSpPr/>
          <p:nvPr/>
        </p:nvSpPr>
        <p:spPr>
          <a:xfrm>
            <a:off x="468129" y="7111297"/>
            <a:ext cx="12973547" cy="2302805"/>
          </a:xfrm>
          <a:custGeom>
            <a:avLst/>
            <a:gdLst/>
            <a:ahLst/>
            <a:cxnLst/>
            <a:rect l="l" t="t" r="r" b="b"/>
            <a:pathLst>
              <a:path w="12973547" h="2302805">
                <a:moveTo>
                  <a:pt x="0" y="0"/>
                </a:moveTo>
                <a:lnTo>
                  <a:pt x="12973547" y="0"/>
                </a:lnTo>
                <a:lnTo>
                  <a:pt x="12973547" y="2302804"/>
                </a:lnTo>
                <a:lnTo>
                  <a:pt x="0" y="23028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8059023-CE6E-DAC9-1E53-7206EC715755}"/>
              </a:ext>
            </a:extLst>
          </p:cNvPr>
          <p:cNvSpPr/>
          <p:nvPr/>
        </p:nvSpPr>
        <p:spPr>
          <a:xfrm>
            <a:off x="13720654" y="7014463"/>
            <a:ext cx="3407997" cy="2399638"/>
          </a:xfrm>
          <a:custGeom>
            <a:avLst/>
            <a:gdLst/>
            <a:ahLst/>
            <a:cxnLst/>
            <a:rect l="l" t="t" r="r" b="b"/>
            <a:pathLst>
              <a:path w="3407997" h="2399638">
                <a:moveTo>
                  <a:pt x="0" y="0"/>
                </a:moveTo>
                <a:lnTo>
                  <a:pt x="3407997" y="0"/>
                </a:lnTo>
                <a:lnTo>
                  <a:pt x="3407997" y="2399638"/>
                </a:lnTo>
                <a:lnTo>
                  <a:pt x="0" y="2399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003419F-3CC3-CC96-876B-615C5094F858}"/>
              </a:ext>
            </a:extLst>
          </p:cNvPr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Extração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69A0B5D-D7A6-E7D9-9FBB-0C706C981EF8}"/>
              </a:ext>
            </a:extLst>
          </p:cNvPr>
          <p:cNvSpPr txBox="1"/>
          <p:nvPr/>
        </p:nvSpPr>
        <p:spPr>
          <a:xfrm>
            <a:off x="12396869" y="2963923"/>
            <a:ext cx="5364977" cy="326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Carregar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o dataset estilo_de_vida.csv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  <a:endParaRPr lang="en-US" sz="27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Explorar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dados: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visualizar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dados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originais</a:t>
            </a:r>
            <a:endParaRPr lang="en-US" sz="27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algn="l">
              <a:lnSpc>
                <a:spcPts val="3292"/>
              </a:lnSpc>
              <a:spcBef>
                <a:spcPct val="0"/>
              </a:spcBef>
            </a:pPr>
            <a:endParaRPr lang="en-US" sz="27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Salvando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como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como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camada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Bronze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77701D2-471E-9A9D-4B92-E4DA5FF2F8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949" y="2174236"/>
            <a:ext cx="12058098" cy="48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045856" y="2388712"/>
            <a:ext cx="4193160" cy="6677996"/>
          </a:xfrm>
          <a:custGeom>
            <a:avLst/>
            <a:gdLst/>
            <a:ahLst/>
            <a:cxnLst/>
            <a:rect l="l" t="t" r="r" b="b"/>
            <a:pathLst>
              <a:path w="4193160" h="6677996">
                <a:moveTo>
                  <a:pt x="0" y="0"/>
                </a:moveTo>
                <a:lnTo>
                  <a:pt x="4193160" y="0"/>
                </a:lnTo>
                <a:lnTo>
                  <a:pt x="4193160" y="6677997"/>
                </a:lnTo>
                <a:lnTo>
                  <a:pt x="0" y="6677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02352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Camada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Silver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5" name="Imagem 14" descr="Diagrama&#10;&#10;O conteúdo gerado por IA pode estar incorreto.">
            <a:extLst>
              <a:ext uri="{FF2B5EF4-FFF2-40B4-BE49-F238E27FC236}">
                <a16:creationId xmlns:a16="http://schemas.microsoft.com/office/drawing/2014/main" id="{BAAF814C-B814-13F1-7D34-FAD3BCA5B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7" r="39320"/>
          <a:stretch>
            <a:fillRect/>
          </a:stretch>
        </p:blipFill>
        <p:spPr>
          <a:xfrm>
            <a:off x="7504135" y="2582930"/>
            <a:ext cx="3276601" cy="69408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660D4-A6F9-292D-47F0-68BF62FA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C4071B-715E-4A1D-9025-9B09224D723B}"/>
              </a:ext>
            </a:extLst>
          </p:cNvPr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0EF6B94-851A-4677-E677-ADFD615CB946}"/>
              </a:ext>
            </a:extLst>
          </p:cNvPr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51EBD7A-9A3E-CBDC-2BC8-0E945043BA79}"/>
              </a:ext>
            </a:extLst>
          </p:cNvPr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8D34C51-4512-086C-3943-E78EFFCC0DA7}"/>
              </a:ext>
            </a:extLst>
          </p:cNvPr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A3C720C-C2B6-9F49-C84A-C2C306416FD3}"/>
              </a:ext>
            </a:extLst>
          </p:cNvPr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99360A3-1AAB-7BC0-3E0E-4EADE46A140A}"/>
              </a:ext>
            </a:extLst>
          </p:cNvPr>
          <p:cNvSpPr/>
          <p:nvPr/>
        </p:nvSpPr>
        <p:spPr>
          <a:xfrm>
            <a:off x="1511859" y="3447926"/>
            <a:ext cx="15261154" cy="3741859"/>
          </a:xfrm>
          <a:custGeom>
            <a:avLst/>
            <a:gdLst/>
            <a:ahLst/>
            <a:cxnLst/>
            <a:rect l="l" t="t" r="r" b="b"/>
            <a:pathLst>
              <a:path w="15261154" h="3741859">
                <a:moveTo>
                  <a:pt x="0" y="0"/>
                </a:moveTo>
                <a:lnTo>
                  <a:pt x="15261154" y="0"/>
                </a:lnTo>
                <a:lnTo>
                  <a:pt x="15261154" y="3741859"/>
                </a:lnTo>
                <a:lnTo>
                  <a:pt x="0" y="37418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11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CC507CC-139C-C4DC-F71D-0201D7E3E4B1}"/>
              </a:ext>
            </a:extLst>
          </p:cNvPr>
          <p:cNvSpPr/>
          <p:nvPr/>
        </p:nvSpPr>
        <p:spPr>
          <a:xfrm>
            <a:off x="3491807" y="7280272"/>
            <a:ext cx="11301259" cy="2288505"/>
          </a:xfrm>
          <a:custGeom>
            <a:avLst/>
            <a:gdLst/>
            <a:ahLst/>
            <a:cxnLst/>
            <a:rect l="l" t="t" r="r" b="b"/>
            <a:pathLst>
              <a:path w="11301259" h="2288505">
                <a:moveTo>
                  <a:pt x="0" y="0"/>
                </a:moveTo>
                <a:lnTo>
                  <a:pt x="11301258" y="0"/>
                </a:lnTo>
                <a:lnTo>
                  <a:pt x="11301258" y="2288505"/>
                </a:lnTo>
                <a:lnTo>
                  <a:pt x="0" y="22885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0F3388-3AB3-1113-4943-C7E4167CA0BC}"/>
              </a:ext>
            </a:extLst>
          </p:cNvPr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2BCE8BD-8522-486B-89CF-626A1DA902E6}"/>
              </a:ext>
            </a:extLst>
          </p:cNvPr>
          <p:cNvSpPr txBox="1"/>
          <p:nvPr/>
        </p:nvSpPr>
        <p:spPr>
          <a:xfrm>
            <a:off x="845254" y="2397126"/>
            <a:ext cx="616520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Carregando o dataset estilo_de_vida_bronze.csv</a:t>
            </a:r>
          </a:p>
          <a:p>
            <a:pPr algn="l">
              <a:lnSpc>
                <a:spcPts val="3652"/>
              </a:lnSpc>
            </a:pPr>
            <a:endParaRPr lang="en-US" sz="3043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3DC7C2C-4FC9-1DD7-A4E3-6F1873361712}"/>
              </a:ext>
            </a:extLst>
          </p:cNvPr>
          <p:cNvSpPr txBox="1"/>
          <p:nvPr/>
        </p:nvSpPr>
        <p:spPr>
          <a:xfrm>
            <a:off x="7047391" y="2443038"/>
            <a:ext cx="534947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just">
              <a:lnSpc>
                <a:spcPts val="3652"/>
              </a:lnSpc>
              <a:spcBef>
                <a:spcPct val="0"/>
              </a:spcBef>
              <a:buFont typeface="Arial"/>
              <a:buChar char="•"/>
            </a:pPr>
            <a:r>
              <a:rPr lang="en-US" sz="30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Escolhendo</a:t>
            </a:r>
            <a:r>
              <a:rPr lang="en-US" sz="30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as 9 </a:t>
            </a:r>
            <a:r>
              <a:rPr lang="en-US" sz="30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colunas</a:t>
            </a:r>
            <a:r>
              <a:rPr lang="en-US" sz="30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</a:p>
          <a:p>
            <a:pPr algn="just">
              <a:lnSpc>
                <a:spcPts val="3652"/>
              </a:lnSpc>
              <a:spcBef>
                <a:spcPct val="0"/>
              </a:spcBef>
            </a:pPr>
            <a:r>
              <a:rPr lang="en-US" sz="30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      </a:t>
            </a:r>
            <a:r>
              <a:rPr lang="en-US" sz="30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serem</a:t>
            </a:r>
            <a:r>
              <a:rPr lang="en-US" sz="30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0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trabalhadas</a:t>
            </a:r>
            <a:endParaRPr lang="en-US" sz="30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  <p:extLst>
      <p:ext uri="{BB962C8B-B14F-4D97-AF65-F5344CB8AC3E}">
        <p14:creationId xmlns:p14="http://schemas.microsoft.com/office/powerpoint/2010/main" val="3049824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11181" y="2305200"/>
            <a:ext cx="10052995" cy="5211522"/>
          </a:xfrm>
          <a:custGeom>
            <a:avLst/>
            <a:gdLst/>
            <a:ahLst/>
            <a:cxnLst/>
            <a:rect l="l" t="t" r="r" b="b"/>
            <a:pathLst>
              <a:path w="10052995" h="5211522">
                <a:moveTo>
                  <a:pt x="0" y="0"/>
                </a:moveTo>
                <a:lnTo>
                  <a:pt x="10052995" y="0"/>
                </a:lnTo>
                <a:lnTo>
                  <a:pt x="10052995" y="5211522"/>
                </a:lnTo>
                <a:lnTo>
                  <a:pt x="0" y="52115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11181" y="7689195"/>
            <a:ext cx="12711730" cy="1700194"/>
          </a:xfrm>
          <a:custGeom>
            <a:avLst/>
            <a:gdLst/>
            <a:ahLst/>
            <a:cxnLst/>
            <a:rect l="l" t="t" r="r" b="b"/>
            <a:pathLst>
              <a:path w="12711730" h="1700194">
                <a:moveTo>
                  <a:pt x="0" y="0"/>
                </a:moveTo>
                <a:lnTo>
                  <a:pt x="12711730" y="0"/>
                </a:lnTo>
                <a:lnTo>
                  <a:pt x="12711730" y="1700194"/>
                </a:lnTo>
                <a:lnTo>
                  <a:pt x="0" y="17001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81825" y="3996561"/>
            <a:ext cx="5364977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Renomeando as colunas</a:t>
            </a:r>
          </a:p>
          <a:p>
            <a:pPr algn="l">
              <a:lnSpc>
                <a:spcPts val="3652"/>
              </a:lnSpc>
            </a:pPr>
            <a:endParaRPr lang="en-US" sz="3043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Visualizando as 5 primeiras linhas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924781" y="1833228"/>
            <a:ext cx="7367669" cy="7643492"/>
          </a:xfrm>
          <a:custGeom>
            <a:avLst/>
            <a:gdLst/>
            <a:ahLst/>
            <a:cxnLst/>
            <a:rect l="l" t="t" r="r" b="b"/>
            <a:pathLst>
              <a:path w="5700468" h="5547321">
                <a:moveTo>
                  <a:pt x="0" y="0"/>
                </a:moveTo>
                <a:lnTo>
                  <a:pt x="5700468" y="0"/>
                </a:lnTo>
                <a:lnTo>
                  <a:pt x="5700468" y="5547321"/>
                </a:lnTo>
                <a:lnTo>
                  <a:pt x="0" y="55473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105811" y="886443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00322" y="4203856"/>
            <a:ext cx="6562897" cy="1874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Criando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as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listas</a:t>
            </a: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328553" lvl="1" algn="l">
              <a:lnSpc>
                <a:spcPts val="3652"/>
              </a:lnSpc>
            </a:pP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Traduzindo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as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informações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dos dados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F15A2E-7908-61ED-C8B9-E518EF4C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DE112B-29A5-1D30-3932-240EBC722CCC}"/>
              </a:ext>
            </a:extLst>
          </p:cNvPr>
          <p:cNvSpPr/>
          <p:nvPr/>
        </p:nvSpPr>
        <p:spPr>
          <a:xfrm>
            <a:off x="-12297" y="-3810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D8C9C40-FFAE-8217-546C-97112512F0DD}"/>
              </a:ext>
            </a:extLst>
          </p:cNvPr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CB3FEF7-AD59-B425-9300-225B34EA154F}"/>
              </a:ext>
            </a:extLst>
          </p:cNvPr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8"/>
          <p:cNvSpPr/>
          <p:nvPr/>
        </p:nvSpPr>
        <p:spPr>
          <a:xfrm>
            <a:off x="1143001" y="2174236"/>
            <a:ext cx="10058400" cy="7226321"/>
          </a:xfrm>
          <a:custGeom>
            <a:avLst/>
            <a:gdLst/>
            <a:ahLst/>
            <a:cxnLst/>
            <a:rect l="l" t="t" r="r" b="b"/>
            <a:pathLst>
              <a:path w="8218254" h="5547321">
                <a:moveTo>
                  <a:pt x="0" y="0"/>
                </a:moveTo>
                <a:lnTo>
                  <a:pt x="8218253" y="0"/>
                </a:lnTo>
                <a:lnTo>
                  <a:pt x="8218253" y="5547321"/>
                </a:lnTo>
                <a:lnTo>
                  <a:pt x="0" y="55473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3ACE61B-7474-F64B-CD24-D49092545F72}"/>
              </a:ext>
            </a:extLst>
          </p:cNvPr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195B5C6-D3B7-B37E-39FC-86DC0D24888A}"/>
              </a:ext>
            </a:extLst>
          </p:cNvPr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D1F9CBC-4382-C8C5-DD4A-364517ED9A6C}"/>
              </a:ext>
            </a:extLst>
          </p:cNvPr>
          <p:cNvSpPr txBox="1"/>
          <p:nvPr/>
        </p:nvSpPr>
        <p:spPr>
          <a:xfrm>
            <a:off x="2105811" y="886443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1125952" y="4007478"/>
            <a:ext cx="6781048" cy="3788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Arredondando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valores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para 1 casa decimal</a:t>
            </a:r>
          </a:p>
          <a:p>
            <a:pPr marL="296168" lvl="1" algn="l">
              <a:lnSpc>
                <a:spcPts val="3292"/>
              </a:lnSpc>
            </a:pPr>
            <a:endParaRPr lang="en-US" sz="27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Transformando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colunas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para int</a:t>
            </a:r>
          </a:p>
          <a:p>
            <a:pPr marL="296168" lvl="1" algn="l">
              <a:lnSpc>
                <a:spcPts val="3292"/>
              </a:lnSpc>
            </a:pPr>
            <a:endParaRPr lang="en-US" sz="27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Substituindo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Códigos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Experiência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por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Categorias</a:t>
            </a:r>
            <a:endParaRPr lang="en-US" sz="27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296168" lvl="1" algn="l">
              <a:lnSpc>
                <a:spcPts val="3292"/>
              </a:lnSpc>
            </a:pPr>
            <a:endParaRPr lang="en-US" sz="27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Salvando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camada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Silver</a:t>
            </a:r>
          </a:p>
        </p:txBody>
      </p:sp>
    </p:spTree>
    <p:extLst>
      <p:ext uri="{BB962C8B-B14F-4D97-AF65-F5344CB8AC3E}">
        <p14:creationId xmlns:p14="http://schemas.microsoft.com/office/powerpoint/2010/main" val="155490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047881" y="2614210"/>
            <a:ext cx="4352076" cy="6339440"/>
          </a:xfrm>
          <a:custGeom>
            <a:avLst/>
            <a:gdLst/>
            <a:ahLst/>
            <a:cxnLst/>
            <a:rect l="l" t="t" r="r" b="b"/>
            <a:pathLst>
              <a:path w="4352076" h="6339440">
                <a:moveTo>
                  <a:pt x="0" y="0"/>
                </a:moveTo>
                <a:lnTo>
                  <a:pt x="4352076" y="0"/>
                </a:lnTo>
                <a:lnTo>
                  <a:pt x="4352076" y="6339440"/>
                </a:lnTo>
                <a:lnTo>
                  <a:pt x="0" y="63394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02352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Camada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Gold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6422" y="4402"/>
            <a:ext cx="1608624" cy="416438"/>
          </a:xfrm>
          <a:custGeom>
            <a:avLst/>
            <a:gdLst/>
            <a:ahLst/>
            <a:cxnLst/>
            <a:rect l="l" t="t" r="r" b="b"/>
            <a:pathLst>
              <a:path w="1608624" h="416438">
                <a:moveTo>
                  <a:pt x="0" y="0"/>
                </a:moveTo>
                <a:lnTo>
                  <a:pt x="1608624" y="0"/>
                </a:lnTo>
                <a:lnTo>
                  <a:pt x="1608624" y="416438"/>
                </a:lnTo>
                <a:lnTo>
                  <a:pt x="0" y="416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677405" y="253861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37505" y="9862589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7405555" y="1921555"/>
            <a:ext cx="410579" cy="1374639"/>
          </a:xfrm>
          <a:custGeom>
            <a:avLst/>
            <a:gdLst/>
            <a:ahLst/>
            <a:cxnLst/>
            <a:rect l="l" t="t" r="r" b="b"/>
            <a:pathLst>
              <a:path w="410579" h="1374639">
                <a:moveTo>
                  <a:pt x="0" y="0"/>
                </a:moveTo>
                <a:lnTo>
                  <a:pt x="410580" y="0"/>
                </a:lnTo>
                <a:lnTo>
                  <a:pt x="410580" y="1374640"/>
                </a:lnTo>
                <a:lnTo>
                  <a:pt x="0" y="1374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7450" y="9866150"/>
            <a:ext cx="6976934" cy="420850"/>
          </a:xfrm>
          <a:custGeom>
            <a:avLst/>
            <a:gdLst/>
            <a:ahLst/>
            <a:cxnLst/>
            <a:rect l="l" t="t" r="r" b="b"/>
            <a:pathLst>
              <a:path w="6976934" h="420850">
                <a:moveTo>
                  <a:pt x="0" y="0"/>
                </a:moveTo>
                <a:lnTo>
                  <a:pt x="6976934" y="0"/>
                </a:lnTo>
                <a:lnTo>
                  <a:pt x="6976934" y="420850"/>
                </a:lnTo>
                <a:lnTo>
                  <a:pt x="0" y="4208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458743" y="7664923"/>
            <a:ext cx="1963400" cy="862050"/>
          </a:xfrm>
          <a:custGeom>
            <a:avLst/>
            <a:gdLst/>
            <a:ahLst/>
            <a:cxnLst/>
            <a:rect l="l" t="t" r="r" b="b"/>
            <a:pathLst>
              <a:path w="1963400" h="862050">
                <a:moveTo>
                  <a:pt x="0" y="0"/>
                </a:moveTo>
                <a:lnTo>
                  <a:pt x="1963400" y="0"/>
                </a:lnTo>
                <a:lnTo>
                  <a:pt x="1963400" y="862050"/>
                </a:lnTo>
                <a:lnTo>
                  <a:pt x="0" y="862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531425" y="202633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Situação</a:t>
            </a:r>
            <a:r>
              <a:rPr lang="en-US" sz="6000" dirty="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Atual</a:t>
            </a:r>
            <a:endParaRPr lang="en-US" sz="6000" dirty="0">
              <a:solidFill>
                <a:srgbClr val="FDB03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19596" y="590411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8" y="0"/>
                </a:lnTo>
                <a:lnTo>
                  <a:pt x="1618208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163108" y="4165789"/>
            <a:ext cx="14958091" cy="321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52"/>
              </a:lnSpc>
              <a:spcBef>
                <a:spcPct val="0"/>
              </a:spcBef>
            </a:pPr>
            <a:r>
              <a:rPr lang="en-US" sz="3543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Uma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empresa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especializada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em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consultoria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fitness e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nutrição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busca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aprimorar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a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eficácia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dos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planos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oferecidos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aos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clientes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  <a:p>
            <a:pPr marL="0" lvl="0" indent="0" algn="ctr">
              <a:lnSpc>
                <a:spcPts val="4252"/>
              </a:lnSpc>
              <a:spcBef>
                <a:spcPct val="0"/>
              </a:spcBef>
            </a:pP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Atualmente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, as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recomendações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fornecidas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são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amplas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pouco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personalizadas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, o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que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limita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os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resultados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Além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disso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ainda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não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há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clareza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sobre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quais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combinações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dieta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treino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são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realmente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mais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eficientes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para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reduzir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o percentual de </a:t>
            </a:r>
            <a:r>
              <a:rPr lang="en-US" sz="3543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gordura</a:t>
            </a:r>
            <a:r>
              <a:rPr lang="en-US" sz="3543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corporal.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6363" y="2314664"/>
            <a:ext cx="919571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Classificação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Índice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Massa Corporal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62B262-95BD-DA72-B6DA-FDBC6CBE18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0524" y="3343874"/>
            <a:ext cx="8991600" cy="55850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4300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731931" y="7735421"/>
            <a:ext cx="14130585" cy="1589691"/>
          </a:xfrm>
          <a:custGeom>
            <a:avLst/>
            <a:gdLst/>
            <a:ahLst/>
            <a:cxnLst/>
            <a:rect l="l" t="t" r="r" b="b"/>
            <a:pathLst>
              <a:path w="14130585" h="1589691">
                <a:moveTo>
                  <a:pt x="0" y="0"/>
                </a:moveTo>
                <a:lnTo>
                  <a:pt x="14130586" y="0"/>
                </a:lnTo>
                <a:lnTo>
                  <a:pt x="14130586" y="1589690"/>
                </a:lnTo>
                <a:lnTo>
                  <a:pt x="0" y="1589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78792" y="3015545"/>
            <a:ext cx="5364977" cy="424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Lendo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o dataset silver</a:t>
            </a:r>
          </a:p>
          <a:p>
            <a:pPr algn="l">
              <a:lnSpc>
                <a:spcPts val="3652"/>
              </a:lnSpc>
            </a:pP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Aplicando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o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classificador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forma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segura</a:t>
            </a: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algn="l">
              <a:lnSpc>
                <a:spcPts val="3652"/>
              </a:lnSpc>
            </a:pP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Reordenando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as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colunas</a:t>
            </a: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algn="l">
              <a:lnSpc>
                <a:spcPts val="3652"/>
              </a:lnSpc>
            </a:pP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Salvando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camada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Gold</a:t>
            </a:r>
          </a:p>
          <a:p>
            <a:pPr algn="l">
              <a:lnSpc>
                <a:spcPts val="3652"/>
              </a:lnSpc>
            </a:pP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C2052EB-0676-3579-B2A3-66771513EE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988" y="2407774"/>
            <a:ext cx="12179681" cy="51145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2325834" y="1157028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Carga</a:t>
            </a:r>
            <a:endParaRPr lang="en-US" sz="6000" dirty="0">
              <a:solidFill>
                <a:srgbClr val="FDB03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5" name="Imagem 14" descr="Diagrama&#10;&#10;O conteúdo gerado por IA pode estar incorreto.">
            <a:extLst>
              <a:ext uri="{FF2B5EF4-FFF2-40B4-BE49-F238E27FC236}">
                <a16:creationId xmlns:a16="http://schemas.microsoft.com/office/drawing/2014/main" id="{711A37CF-09DE-9DDE-8362-32A10930EC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4"/>
          <a:stretch>
            <a:fillRect/>
          </a:stretch>
        </p:blipFill>
        <p:spPr>
          <a:xfrm>
            <a:off x="6878240" y="2476500"/>
            <a:ext cx="3759560" cy="59876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21AAB-4B62-DB1B-AE5C-23B9E26DE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9CDC0F-8052-6FEF-0828-123C2F855A4D}"/>
              </a:ext>
            </a:extLst>
          </p:cNvPr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FDD4724-BA45-E0C3-DBAC-C9A489CB694E}"/>
              </a:ext>
            </a:extLst>
          </p:cNvPr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D8DE0A8-6C9F-A379-CB0A-1259ACFCCAC6}"/>
              </a:ext>
            </a:extLst>
          </p:cNvPr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A5A3CEB-6312-4849-9FBC-B9197C55363A}"/>
              </a:ext>
            </a:extLst>
          </p:cNvPr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1528790-506A-81C4-CA62-E0491D04622A}"/>
              </a:ext>
            </a:extLst>
          </p:cNvPr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E91749D-C161-9D30-7F4E-729E7F659907}"/>
              </a:ext>
            </a:extLst>
          </p:cNvPr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Carga</a:t>
            </a:r>
            <a:endParaRPr lang="en-US" sz="6000" dirty="0">
              <a:solidFill>
                <a:srgbClr val="FDB03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5961016-6EDF-3B7C-7D56-EDC467E990C9}"/>
              </a:ext>
            </a:extLst>
          </p:cNvPr>
          <p:cNvSpPr txBox="1"/>
          <p:nvPr/>
        </p:nvSpPr>
        <p:spPr>
          <a:xfrm>
            <a:off x="1252268" y="2854326"/>
            <a:ext cx="5999072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Criação do Banco de Dados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77A01FB-0B7C-0F54-F23F-3973CDAE0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7089" y="3959848"/>
            <a:ext cx="13469770" cy="453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77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71045" y="811915"/>
            <a:ext cx="1495343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Carga -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Automação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Pipeline de Dados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9000" y="4876800"/>
            <a:ext cx="536497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Criação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Pipeline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0B1ECF9-FB4D-6E29-A388-E45A3264BA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4358" y="2080953"/>
            <a:ext cx="9242242" cy="73703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Principais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Gráficos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Dashboard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CD64329-A5CD-41B0-B7B1-8198D0422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29305"/>
            <a:ext cx="9875022" cy="7891139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36151" y="43751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E5DC19F-B496-491F-9107-1D2B3ECEE6BD}"/>
              </a:ext>
            </a:extLst>
          </p:cNvPr>
          <p:cNvSpPr txBox="1"/>
          <p:nvPr/>
        </p:nvSpPr>
        <p:spPr>
          <a:xfrm>
            <a:off x="10744200" y="2533883"/>
            <a:ext cx="7254489" cy="2609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Construímos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um dashboard que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permite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analisar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dados 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identificar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padrões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consistentes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sobre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fatores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que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impactam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redução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gordura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corporal.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3FCF219-DB92-4076-A4A2-367DB89D7D81}"/>
              </a:ext>
            </a:extLst>
          </p:cNvPr>
          <p:cNvSpPr txBox="1"/>
          <p:nvPr/>
        </p:nvSpPr>
        <p:spPr>
          <a:xfrm>
            <a:off x="11239500" y="5853279"/>
            <a:ext cx="6263888" cy="3680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l">
              <a:lnSpc>
                <a:spcPts val="4132"/>
              </a:lnSpc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Indicadores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gerais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</a:p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Média do percentual de gordura: 26,1%</a:t>
            </a:r>
          </a:p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Média de IMC: 24,92</a:t>
            </a:r>
          </a:p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Total de participantes analisados: 20.000</a:t>
            </a:r>
          </a:p>
          <a:p>
            <a:pPr marL="743462" lvl="1" indent="-371731" algn="l">
              <a:lnSpc>
                <a:spcPts val="4132"/>
              </a:lnSpc>
              <a:buFont typeface="Arial"/>
              <a:buChar char="•"/>
            </a:pP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Insight 1: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Gênero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838201" y="2269486"/>
            <a:ext cx="16772648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pt-BR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Homens (26,14%) e mulheres (26,07%) possuem médias muito próximas, indicando que o gênero não é um fator determinante.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AD1BF59-7850-40C7-AC84-D4C6BB37F3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81200" y="6711132"/>
            <a:ext cx="6353618" cy="190430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E590154-AAAE-4D87-9395-26A648DFEF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4346" y="6745280"/>
            <a:ext cx="6642933" cy="1863033"/>
          </a:xfrm>
          <a:prstGeom prst="rect">
            <a:avLst/>
          </a:prstGeom>
        </p:spPr>
      </p:pic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EF4BF97A-99E6-050F-342E-737823E7CF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739" y="3736987"/>
            <a:ext cx="2974145" cy="2974145"/>
          </a:xfrm>
          <a:prstGeom prst="rect">
            <a:avLst/>
          </a:prstGeom>
        </p:spPr>
      </p:pic>
      <p:pic>
        <p:nvPicPr>
          <p:cNvPr id="17" name="Imagem 16" descr="Uma imagem contendo comida, luz&#10;&#10;O conteúdo gerado por IA pode estar incorreto.">
            <a:extLst>
              <a:ext uri="{FF2B5EF4-FFF2-40B4-BE49-F238E27FC236}">
                <a16:creationId xmlns:a16="http://schemas.microsoft.com/office/drawing/2014/main" id="{1589AF68-6426-F0BF-AEA4-27C70969A3E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94" y="3678635"/>
            <a:ext cx="2973600" cy="2973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Insight 2: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Dietas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variam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pouco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838201" y="2269486"/>
            <a:ext cx="16772648" cy="2628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>
              <a:lnSpc>
                <a:spcPts val="4132"/>
              </a:lnSpc>
              <a:spcBef>
                <a:spcPct val="0"/>
              </a:spcBef>
            </a:pPr>
            <a:r>
              <a:rPr lang="pt-BR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As dietas apresentam diferenças pequenas entre si. </a:t>
            </a:r>
          </a:p>
          <a:p>
            <a:pPr marL="828931" lvl="1" indent="-457200">
              <a:lnSpc>
                <a:spcPts val="41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Vegetarianos (25,87% ) e os adeptos da Paleolítica (25,95%) tiveram resultados ligeiramente melhores</a:t>
            </a:r>
          </a:p>
          <a:p>
            <a:pPr marL="828931" lvl="1" indent="-457200">
              <a:lnSpc>
                <a:spcPts val="41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Veganos (26,28%) com resultado um pouco maior.</a:t>
            </a:r>
            <a:br>
              <a:rPr lang="pt-BR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</a:br>
            <a:endParaRPr lang="pt-BR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1" name="Imagem 10" descr="Aplicativo&#10;&#10;O conteúdo gerado por IA pode estar incorreto.">
            <a:extLst>
              <a:ext uri="{FF2B5EF4-FFF2-40B4-BE49-F238E27FC236}">
                <a16:creationId xmlns:a16="http://schemas.microsoft.com/office/drawing/2014/main" id="{895FC217-840E-416D-EC92-4A57AF9AD4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31" y="4546954"/>
            <a:ext cx="8690937" cy="46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92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81769" y="9577313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Insight 3: Tipo de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varia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pouco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838201" y="2110730"/>
            <a:ext cx="16772648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>
              <a:lnSpc>
                <a:spcPts val="4132"/>
              </a:lnSpc>
              <a:spcBef>
                <a:spcPct val="0"/>
              </a:spcBef>
            </a:pPr>
            <a:r>
              <a:rPr lang="pt-BR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 tipos de treinos também tem valores muito próximos entre si, com uma diferença mais relevante quando analisado pelo gênero: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FAD1DCC-FB1F-E243-CEFD-28D274BBE63F}"/>
              </a:ext>
            </a:extLst>
          </p:cNvPr>
          <p:cNvSpPr txBox="1"/>
          <p:nvPr/>
        </p:nvSpPr>
        <p:spPr>
          <a:xfrm>
            <a:off x="36151" y="6286500"/>
            <a:ext cx="9725820" cy="57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3462" lvl="1" indent="-371731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pt-BR" sz="2900" dirty="0">
                <a:solidFill>
                  <a:srgbClr val="1F3F6E"/>
                </a:solidFill>
                <a:latin typeface="Alata"/>
                <a:sym typeface="Alata"/>
              </a:rPr>
              <a:t>Homens melhor desempenho com </a:t>
            </a:r>
            <a:r>
              <a:rPr lang="pt-BR" sz="2900" dirty="0" err="1">
                <a:solidFill>
                  <a:srgbClr val="1F3F6E"/>
                </a:solidFill>
                <a:latin typeface="Alata"/>
                <a:sym typeface="Alata"/>
              </a:rPr>
              <a:t>cardio</a:t>
            </a:r>
            <a:r>
              <a:rPr lang="pt-BR" sz="2900" dirty="0">
                <a:solidFill>
                  <a:srgbClr val="1F3F6E"/>
                </a:solidFill>
                <a:latin typeface="Alata"/>
                <a:sym typeface="Alata"/>
              </a:rPr>
              <a:t> (26,08%) </a:t>
            </a:r>
          </a:p>
        </p:txBody>
      </p:sp>
      <p:pic>
        <p:nvPicPr>
          <p:cNvPr id="18" name="Imagem 17" descr="Gráfico de barras&#10;&#10;O conteúdo gerado por IA pode estar incorreto.">
            <a:extLst>
              <a:ext uri="{FF2B5EF4-FFF2-40B4-BE49-F238E27FC236}">
                <a16:creationId xmlns:a16="http://schemas.microsoft.com/office/drawing/2014/main" id="{EAD7FE00-1900-C2AD-A1BB-7A4DDA8154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91" y="3162300"/>
            <a:ext cx="6238218" cy="313836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04A434A-8E52-3801-6867-5534511FC0B3}"/>
              </a:ext>
            </a:extLst>
          </p:cNvPr>
          <p:cNvSpPr txBox="1"/>
          <p:nvPr/>
        </p:nvSpPr>
        <p:spPr>
          <a:xfrm>
            <a:off x="9761971" y="6300663"/>
            <a:ext cx="9144000" cy="57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3462" lvl="1" indent="-371731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pt-BR" sz="2900" dirty="0">
                <a:solidFill>
                  <a:srgbClr val="1F3F6E"/>
                </a:solidFill>
                <a:latin typeface="Alata"/>
                <a:sym typeface="Alata"/>
              </a:rPr>
              <a:t>Mulheres com treinos de força (25,95%)</a:t>
            </a:r>
          </a:p>
        </p:txBody>
      </p:sp>
      <p:pic>
        <p:nvPicPr>
          <p:cNvPr id="22" name="Imagem 21" descr="Uma imagem contendo Gráfico de barras&#10;&#10;O conteúdo gerado por IA pode estar incorreto.">
            <a:extLst>
              <a:ext uri="{FF2B5EF4-FFF2-40B4-BE49-F238E27FC236}">
                <a16:creationId xmlns:a16="http://schemas.microsoft.com/office/drawing/2014/main" id="{D1AE3E04-B4A7-82BD-36EC-AC85089F18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43" y="6814071"/>
            <a:ext cx="5728515" cy="2955476"/>
          </a:xfrm>
          <a:prstGeom prst="rect">
            <a:avLst/>
          </a:prstGeom>
        </p:spPr>
      </p:pic>
      <p:pic>
        <p:nvPicPr>
          <p:cNvPr id="24" name="Imagem 23" descr="Uma imagem contendo Gráfico de barras&#10;&#10;O conteúdo gerado por IA pode estar incorreto.">
            <a:extLst>
              <a:ext uri="{FF2B5EF4-FFF2-40B4-BE49-F238E27FC236}">
                <a16:creationId xmlns:a16="http://schemas.microsoft.com/office/drawing/2014/main" id="{3FA5D05B-10A7-8BED-B754-E842939AA0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893" y="6814071"/>
            <a:ext cx="60388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03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2159120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Insight 4: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Frequência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(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fator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importante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)</a:t>
            </a:r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807021" y="2948930"/>
            <a:ext cx="16772648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nível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experiência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foi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um dos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fatores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consistentes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Participantes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avançados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, que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treinam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3 a 5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vezes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semana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,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tem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menor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percentual de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gordura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,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independente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gênero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DB6F97C-193F-4580-8CF8-7E474C4EB061}"/>
              </a:ext>
            </a:extLst>
          </p:cNvPr>
          <p:cNvSpPr txBox="1"/>
          <p:nvPr/>
        </p:nvSpPr>
        <p:spPr>
          <a:xfrm>
            <a:off x="1531967" y="4737965"/>
            <a:ext cx="2971799" cy="48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Iniciante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8ED290B3-272C-452E-ABCA-FFA25CE75757}"/>
              </a:ext>
            </a:extLst>
          </p:cNvPr>
          <p:cNvSpPr txBox="1"/>
          <p:nvPr/>
        </p:nvSpPr>
        <p:spPr>
          <a:xfrm>
            <a:off x="7391400" y="4740095"/>
            <a:ext cx="2971799" cy="48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Intermediário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D752180D-36C3-4452-8A6B-9735FA3A533F}"/>
              </a:ext>
            </a:extLst>
          </p:cNvPr>
          <p:cNvSpPr txBox="1"/>
          <p:nvPr/>
        </p:nvSpPr>
        <p:spPr>
          <a:xfrm>
            <a:off x="13716001" y="4737965"/>
            <a:ext cx="2971799" cy="48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Avançado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4" name="Imagem 13" descr="Gráfico, Linha do tempo, Gráfico de linhas&#10;&#10;O conteúdo gerado por IA pode estar incorreto.">
            <a:extLst>
              <a:ext uri="{FF2B5EF4-FFF2-40B4-BE49-F238E27FC236}">
                <a16:creationId xmlns:a16="http://schemas.microsoft.com/office/drawing/2014/main" id="{793C7486-7399-D65F-A699-2E0E2C7C33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8" y="5143500"/>
            <a:ext cx="5981700" cy="3105150"/>
          </a:xfrm>
          <a:prstGeom prst="rect">
            <a:avLst/>
          </a:prstGeom>
        </p:spPr>
      </p:pic>
      <p:pic>
        <p:nvPicPr>
          <p:cNvPr id="22" name="Imagem 21" descr="Linha do tempo&#10;&#10;O conteúdo gerado por IA pode estar incorreto.">
            <a:extLst>
              <a:ext uri="{FF2B5EF4-FFF2-40B4-BE49-F238E27FC236}">
                <a16:creationId xmlns:a16="http://schemas.microsoft.com/office/drawing/2014/main" id="{C5F9C9BE-E213-0756-FB1E-0E52B2B34E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5217790"/>
            <a:ext cx="6019800" cy="3048000"/>
          </a:xfrm>
          <a:prstGeom prst="rect">
            <a:avLst/>
          </a:prstGeom>
        </p:spPr>
      </p:pic>
      <p:pic>
        <p:nvPicPr>
          <p:cNvPr id="24" name="Imagem 2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694BB3C5-3337-DB8B-9F63-1AEA913E78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88" y="5143500"/>
            <a:ext cx="6096000" cy="3152775"/>
          </a:xfrm>
          <a:prstGeom prst="rect">
            <a:avLst/>
          </a:prstGeom>
        </p:spPr>
      </p:pic>
      <p:pic>
        <p:nvPicPr>
          <p:cNvPr id="26" name="Imagem 25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A6D61D9B-4516-1EF5-228F-390D311508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b="39996"/>
          <a:stretch>
            <a:fillRect/>
          </a:stretch>
        </p:blipFill>
        <p:spPr>
          <a:xfrm>
            <a:off x="13872753" y="8073898"/>
            <a:ext cx="3265339" cy="1944136"/>
          </a:xfrm>
          <a:prstGeom prst="rect">
            <a:avLst/>
          </a:prstGeom>
        </p:spPr>
      </p:pic>
      <p:pic>
        <p:nvPicPr>
          <p:cNvPr id="28" name="Imagem 27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9924A4FB-5E1D-99A3-044D-B0D69550A8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91" y="7919144"/>
            <a:ext cx="3030050" cy="1944136"/>
          </a:xfrm>
          <a:prstGeom prst="rect">
            <a:avLst/>
          </a:prstGeom>
        </p:spPr>
      </p:pic>
      <p:pic>
        <p:nvPicPr>
          <p:cNvPr id="30" name="Imagem 29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BE29CDA8-B9FE-ADAF-7482-F62ED479E6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928" y="7961521"/>
            <a:ext cx="2805920" cy="207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7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787898" y="1038225"/>
            <a:ext cx="89209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Objetivo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</a:t>
            </a:r>
            <a:r>
              <a:rPr lang="en-US" sz="6000" dirty="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Projeto</a:t>
            </a:r>
            <a:endParaRPr lang="en-US" sz="6000" dirty="0">
              <a:solidFill>
                <a:srgbClr val="FDB03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87898" y="2308070"/>
            <a:ext cx="12618146" cy="637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Construir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um pipeline ETL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totalmente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integrado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800"/>
              </a:lnSpc>
            </a:pPr>
            <a:endParaRPr lang="en-US" sz="3340" u="none" strike="noStrike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1319"/>
              </a:lnSpc>
            </a:pPr>
            <a:endParaRPr lang="en-US" sz="3340" u="none" strike="noStrike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Estruturar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os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dados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seguindo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a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arquitetura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Medalhão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(Bronze, Silver e Gold).</a:t>
            </a:r>
          </a:p>
          <a:p>
            <a:pPr algn="l">
              <a:lnSpc>
                <a:spcPts val="1800"/>
              </a:lnSpc>
            </a:pPr>
            <a:endParaRPr lang="en-US" sz="3340" u="none" strike="noStrike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Gerar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uma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camada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Gold limpa,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tratada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pronta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para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análise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800"/>
              </a:lnSpc>
            </a:pPr>
            <a:endParaRPr lang="en-US" sz="3340" u="none" strike="noStrike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Conectar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a base final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ao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Power BI para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criação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dos dashboards.</a:t>
            </a:r>
          </a:p>
          <a:p>
            <a:pPr algn="l">
              <a:lnSpc>
                <a:spcPts val="1800"/>
              </a:lnSpc>
            </a:pPr>
            <a:endParaRPr lang="en-US" sz="3340" u="none" strike="noStrike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Responder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às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principais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perguntas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negócio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por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meio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visualizações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objetivas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1800"/>
              </a:lnSpc>
            </a:pPr>
            <a:endParaRPr lang="en-US" sz="3340" u="none" strike="noStrike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Oferecer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insights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acionáveis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para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nutricionistas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treinadores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apoiando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decisões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estratégicas</a:t>
            </a:r>
            <a:r>
              <a:rPr lang="en-US" sz="33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id="6" name="Freeform 6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77405" y="9045265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Insight 5: IMC x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Gordura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838201" y="2214602"/>
            <a:ext cx="16772648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gráfico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confirma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forte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correlação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entre IMC 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gordura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corporal.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D752180D-36C3-4452-8A6B-9735FA3A533F}"/>
              </a:ext>
            </a:extLst>
          </p:cNvPr>
          <p:cNvSpPr txBox="1"/>
          <p:nvPr/>
        </p:nvSpPr>
        <p:spPr>
          <a:xfrm>
            <a:off x="9525000" y="4121036"/>
            <a:ext cx="7869362" cy="48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Tipo de experiência avançado: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2" name="Imagem 1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EC214332-53C1-BC9E-630A-8818872CFB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17" y="6465156"/>
            <a:ext cx="6811953" cy="3655194"/>
          </a:xfrm>
          <a:prstGeom prst="rect">
            <a:avLst/>
          </a:prstGeom>
        </p:spPr>
      </p:pic>
      <p:pic>
        <p:nvPicPr>
          <p:cNvPr id="15" name="Imagem 14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C1F2BCDC-BC50-8D01-F819-B37CE92B87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63" y="2729636"/>
            <a:ext cx="6978707" cy="3606972"/>
          </a:xfrm>
          <a:prstGeom prst="rect">
            <a:avLst/>
          </a:prstGeom>
        </p:spPr>
      </p:pic>
      <p:pic>
        <p:nvPicPr>
          <p:cNvPr id="17" name="Imagem 16" descr="Interface gráfica do usuário, Gráfico&#10;&#10;O conteúdo gerado por IA pode estar incorreto.">
            <a:extLst>
              <a:ext uri="{FF2B5EF4-FFF2-40B4-BE49-F238E27FC236}">
                <a16:creationId xmlns:a16="http://schemas.microsoft.com/office/drawing/2014/main" id="{DCCF6BFE-B4B5-EC37-1B9A-A8F8756576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803301"/>
            <a:ext cx="7162800" cy="37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42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33" y="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2287734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Conclusão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090863-CE4E-467A-AE89-FC7EDD5B4D8E}"/>
              </a:ext>
            </a:extLst>
          </p:cNvPr>
          <p:cNvSpPr txBox="1"/>
          <p:nvPr/>
        </p:nvSpPr>
        <p:spPr>
          <a:xfrm>
            <a:off x="667690" y="3133546"/>
            <a:ext cx="16772648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tipos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dietas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apresentaram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pequena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diferença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entre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elas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tipos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também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mostram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resultados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próximos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média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geral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, com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uma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pequena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diferença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cardio para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homens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força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para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mulheres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, que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apresentaram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melhores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desempenhos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grande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descoberta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é que 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consistência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frequência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importam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que 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dieta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ou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modalidade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isolada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33" y="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90096" y="1034926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Recomendações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090863-CE4E-467A-AE89-FC7EDD5B4D8E}"/>
              </a:ext>
            </a:extLst>
          </p:cNvPr>
          <p:cNvSpPr txBox="1"/>
          <p:nvPr/>
        </p:nvSpPr>
        <p:spPr>
          <a:xfrm>
            <a:off x="1219200" y="3269092"/>
            <a:ext cx="16772648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l">
              <a:lnSpc>
                <a:spcPts val="4132"/>
              </a:lnSpc>
              <a:spcBef>
                <a:spcPct val="0"/>
              </a:spcBef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Recomendações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práticas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com base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dados:</a:t>
            </a:r>
          </a:p>
          <a:p>
            <a:pPr marL="371731" lvl="1" algn="l">
              <a:lnSpc>
                <a:spcPts val="4132"/>
              </a:lnSpc>
              <a:spcBef>
                <a:spcPct val="0"/>
              </a:spcBef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Consistência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3 a 5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vezes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semana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Progredir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níveis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experiência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Variar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treinos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Dietas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sustentáveis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Acompanhar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pessoas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com IMC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acima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 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media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Campanhas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educativas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  <p:extLst>
      <p:ext uri="{BB962C8B-B14F-4D97-AF65-F5344CB8AC3E}">
        <p14:creationId xmlns:p14="http://schemas.microsoft.com/office/powerpoint/2010/main" val="4031489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33" y="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71046" y="81191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Próximos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passos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090863-CE4E-467A-AE89-FC7EDD5B4D8E}"/>
              </a:ext>
            </a:extLst>
          </p:cNvPr>
          <p:cNvSpPr txBox="1"/>
          <p:nvPr/>
        </p:nvSpPr>
        <p:spPr>
          <a:xfrm>
            <a:off x="667690" y="3245310"/>
            <a:ext cx="16772648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Adicionar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novas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variáveis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Realizar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análises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profundas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Evoluir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dashboard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Desenvolver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versão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mobile do dashboard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  <p:extLst>
      <p:ext uri="{BB962C8B-B14F-4D97-AF65-F5344CB8AC3E}">
        <p14:creationId xmlns:p14="http://schemas.microsoft.com/office/powerpoint/2010/main" val="3399973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33" y="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71046" y="81191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Organização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 </a:t>
            </a:r>
            <a:r>
              <a:rPr lang="en-US" sz="6000" dirty="0" err="1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Equipe</a:t>
            </a:r>
            <a:endParaRPr lang="en-US" sz="6000" dirty="0">
              <a:solidFill>
                <a:srgbClr val="FDB03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726DB-FB49-4489-928B-BA46E9B219A8}"/>
              </a:ext>
            </a:extLst>
          </p:cNvPr>
          <p:cNvSpPr txBox="1"/>
          <p:nvPr/>
        </p:nvSpPr>
        <p:spPr>
          <a:xfrm>
            <a:off x="2286000" y="6348240"/>
            <a:ext cx="5364977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1731" lvl="1" algn="ctr">
              <a:lnSpc>
                <a:spcPts val="4132"/>
              </a:lnSpc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Distribuição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das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atividades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acordo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com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pontos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fortes de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cada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integrante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B47E62DF-C704-4BC4-9BDF-5C0491094AB1}"/>
              </a:ext>
            </a:extLst>
          </p:cNvPr>
          <p:cNvSpPr txBox="1"/>
          <p:nvPr/>
        </p:nvSpPr>
        <p:spPr>
          <a:xfrm>
            <a:off x="10459920" y="6348240"/>
            <a:ext cx="536497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1731" lvl="1" algn="ctr">
              <a:lnSpc>
                <a:spcPts val="4132"/>
              </a:lnSpc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Comunicação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através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Discord e Google Meet.</a:t>
            </a:r>
          </a:p>
        </p:txBody>
      </p:sp>
      <p:sp>
        <p:nvSpPr>
          <p:cNvPr id="8" name="Google Shape;445;p34">
            <a:extLst>
              <a:ext uri="{FF2B5EF4-FFF2-40B4-BE49-F238E27FC236}">
                <a16:creationId xmlns:a16="http://schemas.microsoft.com/office/drawing/2014/main" id="{AB6EDD67-9EA5-80C8-0BAB-D9436205DA88}"/>
              </a:ext>
            </a:extLst>
          </p:cNvPr>
          <p:cNvSpPr/>
          <p:nvPr/>
        </p:nvSpPr>
        <p:spPr>
          <a:xfrm>
            <a:off x="11694609" y="3018359"/>
            <a:ext cx="2895600" cy="2895600"/>
          </a:xfrm>
          <a:custGeom>
            <a:avLst/>
            <a:gdLst/>
            <a:ahLst/>
            <a:cxnLst/>
            <a:rect l="l" t="t" r="r" b="b"/>
            <a:pathLst>
              <a:path w="4032504" h="4114800" extrusionOk="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F5DD809-1499-E5A6-E145-FFD0C6F1771C}"/>
              </a:ext>
            </a:extLst>
          </p:cNvPr>
          <p:cNvGrpSpPr>
            <a:grpSpLocks noChangeAspect="1"/>
          </p:cNvGrpSpPr>
          <p:nvPr/>
        </p:nvGrpSpPr>
        <p:grpSpPr>
          <a:xfrm>
            <a:off x="3636972" y="3082926"/>
            <a:ext cx="2956420" cy="3170451"/>
            <a:chOff x="1071009" y="2506449"/>
            <a:chExt cx="3682152" cy="3948723"/>
          </a:xfrm>
        </p:grpSpPr>
        <p:sp>
          <p:nvSpPr>
            <p:cNvPr id="11" name="Google Shape;440;p34">
              <a:extLst>
                <a:ext uri="{FF2B5EF4-FFF2-40B4-BE49-F238E27FC236}">
                  <a16:creationId xmlns:a16="http://schemas.microsoft.com/office/drawing/2014/main" id="{9758BCF6-E931-662C-9E8B-1BED11B9AA45}"/>
                </a:ext>
              </a:extLst>
            </p:cNvPr>
            <p:cNvSpPr/>
            <p:nvPr/>
          </p:nvSpPr>
          <p:spPr>
            <a:xfrm>
              <a:off x="1071009" y="5290994"/>
              <a:ext cx="1016231" cy="1143000"/>
            </a:xfrm>
            <a:custGeom>
              <a:avLst/>
              <a:gdLst/>
              <a:ahLst/>
              <a:cxnLst/>
              <a:rect l="l" t="t" r="r" b="b"/>
              <a:pathLst>
                <a:path w="1016231" h="1143000" extrusionOk="0">
                  <a:moveTo>
                    <a:pt x="0" y="0"/>
                  </a:moveTo>
                  <a:lnTo>
                    <a:pt x="1016231" y="0"/>
                  </a:lnTo>
                  <a:lnTo>
                    <a:pt x="1016231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Google Shape;441;p34">
              <a:extLst>
                <a:ext uri="{FF2B5EF4-FFF2-40B4-BE49-F238E27FC236}">
                  <a16:creationId xmlns:a16="http://schemas.microsoft.com/office/drawing/2014/main" id="{AA53FFBA-EA1E-0474-80E7-03E693F0A85D}"/>
                </a:ext>
              </a:extLst>
            </p:cNvPr>
            <p:cNvSpPr/>
            <p:nvPr/>
          </p:nvSpPr>
          <p:spPr>
            <a:xfrm>
              <a:off x="2176639" y="2506449"/>
              <a:ext cx="1481281" cy="1711564"/>
            </a:xfrm>
            <a:custGeom>
              <a:avLst/>
              <a:gdLst/>
              <a:ahLst/>
              <a:cxnLst/>
              <a:rect l="l" t="t" r="r" b="b"/>
              <a:pathLst>
                <a:path w="1481281" h="1711564" extrusionOk="0">
                  <a:moveTo>
                    <a:pt x="0" y="0"/>
                  </a:moveTo>
                  <a:lnTo>
                    <a:pt x="1481281" y="0"/>
                  </a:lnTo>
                  <a:lnTo>
                    <a:pt x="1481281" y="1711564"/>
                  </a:lnTo>
                  <a:lnTo>
                    <a:pt x="0" y="17115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Google Shape;442;p34">
              <a:extLst>
                <a:ext uri="{FF2B5EF4-FFF2-40B4-BE49-F238E27FC236}">
                  <a16:creationId xmlns:a16="http://schemas.microsoft.com/office/drawing/2014/main" id="{278F221A-9304-B3DC-34DB-9B54683C373F}"/>
                </a:ext>
              </a:extLst>
            </p:cNvPr>
            <p:cNvSpPr/>
            <p:nvPr/>
          </p:nvSpPr>
          <p:spPr>
            <a:xfrm>
              <a:off x="2440529" y="5312172"/>
              <a:ext cx="1016231" cy="1143000"/>
            </a:xfrm>
            <a:custGeom>
              <a:avLst/>
              <a:gdLst/>
              <a:ahLst/>
              <a:cxnLst/>
              <a:rect l="l" t="t" r="r" b="b"/>
              <a:pathLst>
                <a:path w="1016231" h="1143000" extrusionOk="0">
                  <a:moveTo>
                    <a:pt x="0" y="0"/>
                  </a:moveTo>
                  <a:lnTo>
                    <a:pt x="1016231" y="0"/>
                  </a:lnTo>
                  <a:lnTo>
                    <a:pt x="1016231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Google Shape;443;p34">
              <a:extLst>
                <a:ext uri="{FF2B5EF4-FFF2-40B4-BE49-F238E27FC236}">
                  <a16:creationId xmlns:a16="http://schemas.microsoft.com/office/drawing/2014/main" id="{A112E734-86FF-0B5C-7FF8-CB4A122C03F6}"/>
                </a:ext>
              </a:extLst>
            </p:cNvPr>
            <p:cNvSpPr/>
            <p:nvPr/>
          </p:nvSpPr>
          <p:spPr>
            <a:xfrm>
              <a:off x="3736930" y="5312172"/>
              <a:ext cx="1016231" cy="1143000"/>
            </a:xfrm>
            <a:custGeom>
              <a:avLst/>
              <a:gdLst/>
              <a:ahLst/>
              <a:cxnLst/>
              <a:rect l="l" t="t" r="r" b="b"/>
              <a:pathLst>
                <a:path w="1016231" h="1143000" extrusionOk="0">
                  <a:moveTo>
                    <a:pt x="0" y="0"/>
                  </a:moveTo>
                  <a:lnTo>
                    <a:pt x="1016231" y="0"/>
                  </a:lnTo>
                  <a:lnTo>
                    <a:pt x="1016231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cxnSp>
          <p:nvCxnSpPr>
            <p:cNvPr id="17" name="Google Shape;453;p34">
              <a:extLst>
                <a:ext uri="{FF2B5EF4-FFF2-40B4-BE49-F238E27FC236}">
                  <a16:creationId xmlns:a16="http://schemas.microsoft.com/office/drawing/2014/main" id="{8C7E5F0B-7861-5E20-E700-706B06E1FB74}"/>
                </a:ext>
              </a:extLst>
            </p:cNvPr>
            <p:cNvCxnSpPr/>
            <p:nvPr/>
          </p:nvCxnSpPr>
          <p:spPr>
            <a:xfrm flipH="1">
              <a:off x="2917430" y="4344198"/>
              <a:ext cx="18900" cy="837600"/>
            </a:xfrm>
            <a:prstGeom prst="straightConnector1">
              <a:avLst/>
            </a:prstGeom>
            <a:noFill/>
            <a:ln w="38100" cap="flat" cmpd="sng">
              <a:solidFill>
                <a:srgbClr val="24116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" name="Google Shape;454;p34">
              <a:extLst>
                <a:ext uri="{FF2B5EF4-FFF2-40B4-BE49-F238E27FC236}">
                  <a16:creationId xmlns:a16="http://schemas.microsoft.com/office/drawing/2014/main" id="{D7107374-70A4-DCE7-D390-DFFEA628F753}"/>
                </a:ext>
              </a:extLst>
            </p:cNvPr>
            <p:cNvCxnSpPr/>
            <p:nvPr/>
          </p:nvCxnSpPr>
          <p:spPr>
            <a:xfrm>
              <a:off x="3518542" y="4313644"/>
              <a:ext cx="455700" cy="859200"/>
            </a:xfrm>
            <a:prstGeom prst="straightConnector1">
              <a:avLst/>
            </a:prstGeom>
            <a:noFill/>
            <a:ln w="38100" cap="flat" cmpd="sng">
              <a:solidFill>
                <a:srgbClr val="24116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9" name="Google Shape;455;p34">
              <a:extLst>
                <a:ext uri="{FF2B5EF4-FFF2-40B4-BE49-F238E27FC236}">
                  <a16:creationId xmlns:a16="http://schemas.microsoft.com/office/drawing/2014/main" id="{E18D8E5C-D4E6-B93D-0136-031A13998BE9}"/>
                </a:ext>
              </a:extLst>
            </p:cNvPr>
            <p:cNvCxnSpPr/>
            <p:nvPr/>
          </p:nvCxnSpPr>
          <p:spPr>
            <a:xfrm flipH="1">
              <a:off x="1822095" y="4268010"/>
              <a:ext cx="607500" cy="759600"/>
            </a:xfrm>
            <a:prstGeom prst="straightConnector1">
              <a:avLst/>
            </a:prstGeom>
            <a:noFill/>
            <a:ln w="38100" cap="flat" cmpd="sng">
              <a:solidFill>
                <a:srgbClr val="24116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71046" y="81191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Facilidades e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Dificuldades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CFB3E1E8-53A0-44FE-976C-AF38854A9A58}"/>
              </a:ext>
            </a:extLst>
          </p:cNvPr>
          <p:cNvSpPr txBox="1"/>
          <p:nvPr/>
        </p:nvSpPr>
        <p:spPr>
          <a:xfrm>
            <a:off x="9169264" y="4161920"/>
            <a:ext cx="8441562" cy="468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l">
              <a:lnSpc>
                <a:spcPts val="4132"/>
              </a:lnSpc>
              <a:spcBef>
                <a:spcPct val="0"/>
              </a:spcBef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Dificuldades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Erros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bugs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inesperados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das ferramentas: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falhas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no Power BI e no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ambiente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Python.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Desafios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com GitHub: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dificuldades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para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clonar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,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versionar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enviar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arquivos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corretamente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just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Integração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das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partes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projeto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Sincronizar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ETL, banco de dados e dashboard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demandou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atenção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  <a:endParaRPr lang="en-US" sz="2800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A3DBC4-1F37-4458-8E2A-06CF1BF0672A}"/>
              </a:ext>
            </a:extLst>
          </p:cNvPr>
          <p:cNvSpPr txBox="1"/>
          <p:nvPr/>
        </p:nvSpPr>
        <p:spPr>
          <a:xfrm>
            <a:off x="406915" y="4344219"/>
            <a:ext cx="8441562" cy="420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l">
              <a:lnSpc>
                <a:spcPts val="4132"/>
              </a:lnSpc>
              <a:spcBef>
                <a:spcPct val="0"/>
              </a:spcBef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Facilidades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</a:p>
          <a:p>
            <a:pPr marL="371731" lvl="1" algn="l">
              <a:lnSpc>
                <a:spcPts val="4132"/>
              </a:lnSpc>
              <a:spcBef>
                <a:spcPct val="0"/>
              </a:spcBef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just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Dedicação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colaboração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grupo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todas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exploraram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suas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habilidades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Facilidade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com a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parte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Código (ETL): para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algumas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integrantes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etapa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extração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foi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tranquila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" name="Google Shape;479;p36">
            <a:extLst>
              <a:ext uri="{FF2B5EF4-FFF2-40B4-BE49-F238E27FC236}">
                <a16:creationId xmlns:a16="http://schemas.microsoft.com/office/drawing/2014/main" id="{0953CE11-1E91-19B2-521F-BA6A71902159}"/>
              </a:ext>
            </a:extLst>
          </p:cNvPr>
          <p:cNvSpPr/>
          <p:nvPr/>
        </p:nvSpPr>
        <p:spPr>
          <a:xfrm>
            <a:off x="12699360" y="2683560"/>
            <a:ext cx="1381369" cy="979516"/>
          </a:xfrm>
          <a:custGeom>
            <a:avLst/>
            <a:gdLst/>
            <a:ahLst/>
            <a:cxnLst/>
            <a:rect l="l" t="t" r="r" b="b"/>
            <a:pathLst>
              <a:path w="1381369" h="979516" extrusionOk="0">
                <a:moveTo>
                  <a:pt x="0" y="0"/>
                </a:moveTo>
                <a:lnTo>
                  <a:pt x="1381369" y="0"/>
                </a:lnTo>
                <a:lnTo>
                  <a:pt x="1381369" y="979516"/>
                </a:lnTo>
                <a:lnTo>
                  <a:pt x="0" y="979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1" name="Google Shape;480;p36">
            <a:extLst>
              <a:ext uri="{FF2B5EF4-FFF2-40B4-BE49-F238E27FC236}">
                <a16:creationId xmlns:a16="http://schemas.microsoft.com/office/drawing/2014/main" id="{A9B74B48-01F7-3663-80EF-8F48B1292F12}"/>
              </a:ext>
            </a:extLst>
          </p:cNvPr>
          <p:cNvSpPr/>
          <p:nvPr/>
        </p:nvSpPr>
        <p:spPr>
          <a:xfrm>
            <a:off x="3980594" y="2683560"/>
            <a:ext cx="647102" cy="1298590"/>
          </a:xfrm>
          <a:custGeom>
            <a:avLst/>
            <a:gdLst/>
            <a:ahLst/>
            <a:cxnLst/>
            <a:rect l="l" t="t" r="r" b="b"/>
            <a:pathLst>
              <a:path w="647102" h="1298590" extrusionOk="0">
                <a:moveTo>
                  <a:pt x="0" y="0"/>
                </a:moveTo>
                <a:lnTo>
                  <a:pt x="647102" y="0"/>
                </a:lnTo>
                <a:lnTo>
                  <a:pt x="647102" y="1298590"/>
                </a:lnTo>
                <a:lnTo>
                  <a:pt x="0" y="1298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05000" y="1244805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Integrantes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 Squad</a:t>
            </a:r>
            <a:endParaRPr lang="en-US" sz="6000" dirty="0">
              <a:solidFill>
                <a:srgbClr val="FDB03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72855" y="2963439"/>
            <a:ext cx="13154331" cy="490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Bruna de Avila </a:t>
            </a: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Pospiesz</a:t>
            </a:r>
            <a:endParaRPr lang="en-US" sz="3540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71500" lvl="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Francielle Cristina da Costa Silva</a:t>
            </a:r>
          </a:p>
          <a:p>
            <a:pPr marL="571500" lvl="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Gisela </a:t>
            </a: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Keidel</a:t>
            </a:r>
            <a:endParaRPr lang="en-US" sz="3540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71500" lvl="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Ingrid Costa Ferreira</a:t>
            </a:r>
          </a:p>
          <a:p>
            <a:pPr marL="571500" lvl="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Luana Jaime Tocchio</a:t>
            </a:r>
          </a:p>
          <a:p>
            <a:pPr marL="571500" lvl="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Pâmella Azevedo Costa de Oliveira</a:t>
            </a:r>
          </a:p>
          <a:p>
            <a:pPr marL="571500" lvl="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Tatiana </a:t>
            </a: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Varona</a:t>
            </a: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Villavicencio</a:t>
            </a:r>
          </a:p>
          <a:p>
            <a:pPr marL="571500" lvl="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Vanelle</a:t>
            </a: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Rabelo</a:t>
            </a: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do Nascimento</a:t>
            </a:r>
          </a:p>
          <a:p>
            <a:pPr marL="571500" lvl="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Vanessa </a:t>
            </a: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Simão</a:t>
            </a: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da Costa</a:t>
            </a:r>
            <a:endParaRPr lang="en-US" sz="3540" u="none" strike="noStrike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36151" y="36255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7B581845-E0AE-41E4-BEBE-B3D96A35FB62}"/>
              </a:ext>
            </a:extLst>
          </p:cNvPr>
          <p:cNvGrpSpPr/>
          <p:nvPr/>
        </p:nvGrpSpPr>
        <p:grpSpPr>
          <a:xfrm>
            <a:off x="-201061" y="8479274"/>
            <a:ext cx="8443810" cy="876576"/>
            <a:chOff x="0" y="0"/>
            <a:chExt cx="11258413" cy="1168768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30614A60-CD60-4A1D-913A-F8A50FC7DE07}"/>
                </a:ext>
              </a:extLst>
            </p:cNvPr>
            <p:cNvSpPr/>
            <p:nvPr/>
          </p:nvSpPr>
          <p:spPr>
            <a:xfrm>
              <a:off x="127" y="0"/>
              <a:ext cx="11258169" cy="1168654"/>
            </a:xfrm>
            <a:custGeom>
              <a:avLst/>
              <a:gdLst/>
              <a:ahLst/>
              <a:cxnLst/>
              <a:rect l="l" t="t" r="r" b="b"/>
              <a:pathLst>
                <a:path w="11258169" h="1168654">
                  <a:moveTo>
                    <a:pt x="247650" y="0"/>
                  </a:moveTo>
                  <a:lnTo>
                    <a:pt x="0" y="1168654"/>
                  </a:lnTo>
                  <a:lnTo>
                    <a:pt x="11007344" y="1168654"/>
                  </a:lnTo>
                  <a:lnTo>
                    <a:pt x="11258169" y="0"/>
                  </a:lnTo>
                  <a:close/>
                </a:path>
              </a:pathLst>
            </a:custGeom>
            <a:solidFill>
              <a:srgbClr val="1F3F6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2646389D-1ACA-4B7D-A86E-6E9EC5FA5E62}"/>
              </a:ext>
            </a:extLst>
          </p:cNvPr>
          <p:cNvSpPr txBox="1"/>
          <p:nvPr/>
        </p:nvSpPr>
        <p:spPr>
          <a:xfrm>
            <a:off x="222450" y="8639175"/>
            <a:ext cx="815955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Equipe</a:t>
            </a:r>
            <a:r>
              <a:rPr lang="en-US" sz="3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Nina da Hora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71046" y="81191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Agradecimento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EC90F07-FF59-4DB9-B623-DAEC9CAA0461}"/>
              </a:ext>
            </a:extLst>
          </p:cNvPr>
          <p:cNvSpPr txBox="1"/>
          <p:nvPr/>
        </p:nvSpPr>
        <p:spPr>
          <a:xfrm>
            <a:off x="882468" y="2400300"/>
            <a:ext cx="12528732" cy="899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ctr">
              <a:lnSpc>
                <a:spcPts val="74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Agradecemos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atenção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todas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!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59564799-7362-4294-8E65-776680D62B39}"/>
              </a:ext>
            </a:extLst>
          </p:cNvPr>
          <p:cNvSpPr txBox="1"/>
          <p:nvPr/>
        </p:nvSpPr>
        <p:spPr>
          <a:xfrm>
            <a:off x="4314516" y="8690141"/>
            <a:ext cx="10052304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ctr">
              <a:lnSpc>
                <a:spcPts val="4132"/>
              </a:lnSpc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Acesse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nosso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repositório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: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escaneie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o QR CODE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2DC694D-5FC6-404F-A53C-1714646999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36" y="4105674"/>
            <a:ext cx="4114800" cy="4088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654358" y="2282831"/>
            <a:ext cx="14129051" cy="674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8"/>
              </a:lnSpc>
            </a:pPr>
            <a:r>
              <a:rPr lang="en-US" sz="2840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A </a:t>
            </a:r>
            <a:r>
              <a:rPr lang="en-US" sz="2840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análi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se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foi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realizada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com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uma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base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contendo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20.000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registros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relacionados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ao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estilo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de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vida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,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tipos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de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treino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,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padrões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alimentares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e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métricas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corporais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dos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indivíduos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.</a:t>
            </a:r>
          </a:p>
          <a:p>
            <a:pPr algn="just">
              <a:lnSpc>
                <a:spcPts val="840"/>
              </a:lnSpc>
            </a:pPr>
            <a:endParaRPr lang="en-US" sz="2840" u="none" strike="noStrike" dirty="0">
              <a:solidFill>
                <a:srgbClr val="1F3F6E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Fonte dos dados: Kaggle.</a:t>
            </a:r>
          </a:p>
          <a:p>
            <a:pPr algn="just">
              <a:lnSpc>
                <a:spcPts val="3408"/>
              </a:lnSpc>
            </a:pPr>
            <a:endParaRPr lang="en-US" sz="2840" u="none" strike="noStrike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3408"/>
              </a:lnSpc>
            </a:pP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Foram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selecionadas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9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variáveis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essenciais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, que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permitem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responder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às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principais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perguntas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 do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negócio</a:t>
            </a:r>
            <a:r>
              <a:rPr lang="en-US" sz="2840" u="none" strike="noStrike" dirty="0">
                <a:solidFill>
                  <a:srgbClr val="1F3F6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:</a:t>
            </a:r>
          </a:p>
          <a:p>
            <a:pPr algn="just">
              <a:lnSpc>
                <a:spcPts val="840"/>
              </a:lnSpc>
            </a:pPr>
            <a:endParaRPr lang="en-US" sz="2840" u="none" strike="noStrike" dirty="0">
              <a:solidFill>
                <a:srgbClr val="1F3F6E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Fat Percentage (Percentual de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Gordura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Weight (kg) (Peso)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BMI (IMC)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diet_type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(Tipo de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Dieta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Workout_Type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(Tipo de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Treino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Workout_Frequency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(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Frequência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Treino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Age (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Idade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Gender (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Gênero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Experience_Level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(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Nível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Experiência</a:t>
            </a:r>
            <a:r>
              <a:rPr lang="en-US" sz="2840" b="1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</p:txBody>
      </p:sp>
      <p:sp>
        <p:nvSpPr>
          <p:cNvPr id="5" name="Freeform 5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67690" y="9508085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787898" y="1038225"/>
            <a:ext cx="89209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Base de</a:t>
            </a:r>
            <a:r>
              <a:rPr lang="en-US" sz="600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Dados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693668" y="3844166"/>
            <a:ext cx="4897535" cy="4897535"/>
          </a:xfrm>
          <a:custGeom>
            <a:avLst/>
            <a:gdLst/>
            <a:ahLst/>
            <a:cxnLst/>
            <a:rect l="l" t="t" r="r" b="b"/>
            <a:pathLst>
              <a:path w="4897535" h="4897535">
                <a:moveTo>
                  <a:pt x="0" y="0"/>
                </a:moveTo>
                <a:lnTo>
                  <a:pt x="4897536" y="0"/>
                </a:lnTo>
                <a:lnTo>
                  <a:pt x="4897536" y="4897536"/>
                </a:lnTo>
                <a:lnTo>
                  <a:pt x="0" y="4897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02352" y="1250311"/>
            <a:ext cx="10676440" cy="1838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Primeiros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Passos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 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Entendendo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 Dados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654358" y="3674784"/>
            <a:ext cx="14292074" cy="5752560"/>
          </a:xfrm>
          <a:custGeom>
            <a:avLst/>
            <a:gdLst/>
            <a:ahLst/>
            <a:cxnLst/>
            <a:rect l="l" t="t" r="r" b="b"/>
            <a:pathLst>
              <a:path w="14292074" h="5752560">
                <a:moveTo>
                  <a:pt x="0" y="0"/>
                </a:moveTo>
                <a:lnTo>
                  <a:pt x="14292074" y="0"/>
                </a:lnTo>
                <a:lnTo>
                  <a:pt x="14292074" y="5752559"/>
                </a:lnTo>
                <a:lnTo>
                  <a:pt x="0" y="57525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54358" y="2591350"/>
            <a:ext cx="6504417" cy="950083"/>
          </a:xfrm>
          <a:custGeom>
            <a:avLst/>
            <a:gdLst/>
            <a:ahLst/>
            <a:cxnLst/>
            <a:rect l="l" t="t" r="r" b="b"/>
            <a:pathLst>
              <a:path w="6504417" h="950083">
                <a:moveTo>
                  <a:pt x="0" y="0"/>
                </a:moveTo>
                <a:lnTo>
                  <a:pt x="6504417" y="0"/>
                </a:lnTo>
                <a:lnTo>
                  <a:pt x="6504417" y="950084"/>
                </a:lnTo>
                <a:lnTo>
                  <a:pt x="0" y="9500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971046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Explorando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 Dados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95400" y="2696827"/>
            <a:ext cx="8544554" cy="6283734"/>
          </a:xfrm>
          <a:custGeom>
            <a:avLst/>
            <a:gdLst/>
            <a:ahLst/>
            <a:cxnLst/>
            <a:rect l="l" t="t" r="r" b="b"/>
            <a:pathLst>
              <a:path w="13261690" h="6230190">
                <a:moveTo>
                  <a:pt x="0" y="0"/>
                </a:moveTo>
                <a:lnTo>
                  <a:pt x="13261690" y="0"/>
                </a:lnTo>
                <a:lnTo>
                  <a:pt x="13261690" y="6230189"/>
                </a:lnTo>
                <a:lnTo>
                  <a:pt x="0" y="62301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84F84FE-8D4E-4EB9-BA37-23447E99B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1192" y="1845995"/>
            <a:ext cx="4031324" cy="77158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F95EE-2266-6F02-7A71-CAE0D755DD6C}"/>
              </a:ext>
            </a:extLst>
          </p:cNvPr>
          <p:cNvSpPr txBox="1"/>
          <p:nvPr/>
        </p:nvSpPr>
        <p:spPr>
          <a:xfrm>
            <a:off x="1971046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Explorando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 Dados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989794" y="4150188"/>
            <a:ext cx="4308412" cy="4308412"/>
          </a:xfrm>
          <a:custGeom>
            <a:avLst/>
            <a:gdLst/>
            <a:ahLst/>
            <a:cxnLst/>
            <a:rect l="l" t="t" r="r" b="b"/>
            <a:pathLst>
              <a:path w="4308412" h="4308412">
                <a:moveTo>
                  <a:pt x="0" y="0"/>
                </a:moveTo>
                <a:lnTo>
                  <a:pt x="4308412" y="0"/>
                </a:lnTo>
                <a:lnTo>
                  <a:pt x="4308412" y="4308412"/>
                </a:lnTo>
                <a:lnTo>
                  <a:pt x="0" y="43084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02352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Objetivo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</a:t>
            </a:r>
            <a:r>
              <a:rPr lang="en-US" sz="6000" dirty="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Desafio</a:t>
            </a:r>
            <a:endParaRPr lang="en-US" sz="6000" dirty="0">
              <a:solidFill>
                <a:srgbClr val="FDB03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955951" y="2423653"/>
            <a:ext cx="4372969" cy="6486571"/>
          </a:xfrm>
          <a:custGeom>
            <a:avLst/>
            <a:gdLst/>
            <a:ahLst/>
            <a:cxnLst/>
            <a:rect l="l" t="t" r="r" b="b"/>
            <a:pathLst>
              <a:path w="4372969" h="6486571">
                <a:moveTo>
                  <a:pt x="0" y="0"/>
                </a:moveTo>
                <a:lnTo>
                  <a:pt x="4372970" y="0"/>
                </a:lnTo>
                <a:lnTo>
                  <a:pt x="4372970" y="6486571"/>
                </a:lnTo>
                <a:lnTo>
                  <a:pt x="0" y="64865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02352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FF0000"/>
                </a:solidFill>
                <a:latin typeface="Alata"/>
                <a:ea typeface="Alata"/>
                <a:cs typeface="Alata"/>
                <a:sym typeface="Alata"/>
              </a:rPr>
              <a:t>Camada</a:t>
            </a:r>
            <a:r>
              <a:rPr lang="en-US" sz="6000" dirty="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Bronze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2630</Words>
  <Application>Microsoft Office PowerPoint</Application>
  <PresentationFormat>Personalizar</PresentationFormat>
  <Paragraphs>278</Paragraphs>
  <Slides>37</Slides>
  <Notes>37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Arimo</vt:lpstr>
      <vt:lpstr>Alata</vt:lpstr>
      <vt:lpstr>Calibri</vt:lpstr>
      <vt:lpstr>Arial</vt:lpstr>
      <vt:lpstr>Arimo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Apresentção.pptx</dc:title>
  <dc:creator>Pamella Oliveira</dc:creator>
  <cp:lastModifiedBy>Pamella Oliveira</cp:lastModifiedBy>
  <cp:revision>21</cp:revision>
  <dcterms:created xsi:type="dcterms:W3CDTF">2006-08-16T00:00:00Z</dcterms:created>
  <dcterms:modified xsi:type="dcterms:W3CDTF">2025-11-25T18:25:17Z</dcterms:modified>
  <dc:identifier>DAG5g2YYJEI</dc:identifier>
</cp:coreProperties>
</file>